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4"/>
    <p:sldMasterId id="2147484095" r:id="rId5"/>
    <p:sldMasterId id="2147484337" r:id="rId6"/>
    <p:sldMasterId id="2147484388" r:id="rId7"/>
    <p:sldMasterId id="2147484400" r:id="rId8"/>
    <p:sldMasterId id="2147484412" r:id="rId9"/>
    <p:sldMasterId id="2147484502" r:id="rId10"/>
    <p:sldMasterId id="2147484635" r:id="rId11"/>
    <p:sldMasterId id="2147484793" r:id="rId12"/>
    <p:sldMasterId id="2147484801" r:id="rId13"/>
    <p:sldMasterId id="2147484841" r:id="rId14"/>
  </p:sldMasterIdLst>
  <p:notesMasterIdLst>
    <p:notesMasterId r:id="rId44"/>
  </p:notesMasterIdLst>
  <p:sldIdLst>
    <p:sldId id="5140" r:id="rId15"/>
    <p:sldId id="5102" r:id="rId16"/>
    <p:sldId id="2147474335" r:id="rId17"/>
    <p:sldId id="2147474337" r:id="rId18"/>
    <p:sldId id="2147474313" r:id="rId19"/>
    <p:sldId id="2147474344" r:id="rId20"/>
    <p:sldId id="2147474345" r:id="rId21"/>
    <p:sldId id="2147474346" r:id="rId22"/>
    <p:sldId id="2147474232" r:id="rId23"/>
    <p:sldId id="2147474325" r:id="rId24"/>
    <p:sldId id="2147474228" r:id="rId25"/>
    <p:sldId id="5110" r:id="rId26"/>
    <p:sldId id="2147474347" r:id="rId27"/>
    <p:sldId id="2147474348" r:id="rId28"/>
    <p:sldId id="5162" r:id="rId29"/>
    <p:sldId id="5135" r:id="rId30"/>
    <p:sldId id="5168" r:id="rId31"/>
    <p:sldId id="5172" r:id="rId32"/>
    <p:sldId id="5160" r:id="rId33"/>
    <p:sldId id="5163" r:id="rId34"/>
    <p:sldId id="2147474209" r:id="rId35"/>
    <p:sldId id="672" r:id="rId36"/>
    <p:sldId id="2147474350" r:id="rId37"/>
    <p:sldId id="2147474351" r:id="rId38"/>
    <p:sldId id="2147474352" r:id="rId39"/>
    <p:sldId id="2147474353" r:id="rId40"/>
    <p:sldId id="5115" r:id="rId41"/>
    <p:sldId id="2147474356" r:id="rId42"/>
    <p:sldId id="5002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FE0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39" autoAdjust="0"/>
    <p:restoredTop sz="86417" autoAdjust="0"/>
  </p:normalViewPr>
  <p:slideViewPr>
    <p:cSldViewPr snapToGrid="0">
      <p:cViewPr varScale="1">
        <p:scale>
          <a:sx n="60" d="100"/>
          <a:sy n="60" d="100"/>
        </p:scale>
        <p:origin x="1698" y="66"/>
      </p:cViewPr>
      <p:guideLst/>
    </p:cSldViewPr>
  </p:slideViewPr>
  <p:outlineViewPr>
    <p:cViewPr>
      <p:scale>
        <a:sx n="33" d="100"/>
        <a:sy n="33" d="100"/>
      </p:scale>
      <p:origin x="0" y="-53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viewProps" Target="view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2FA3F8-62E1-446D-AD16-EF6A0BD5B1E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D526D7-0DF4-4E68-A28D-DF704252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95827-6C3D-4C84-B909-BC0EF124BE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8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7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42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42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43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876D4-B5A1-114F-5B94-AA60AE7F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99A07-D2F1-83B7-FA43-0FE75CF61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80975-DE7E-27F6-FC8B-63CAEAC9A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B6070-DB9E-360B-2B84-2D142EDED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42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42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78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95827-6C3D-4C84-B909-BC0EF124BE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8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53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95827-6C3D-4C84-B909-BC0EF124BE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8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5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95827-6C3D-4C84-B909-BC0EF124BE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8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82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23644">
              <a:defRPr/>
            </a:pPr>
            <a:fld id="{C5395827-6C3D-4C84-B909-BC0EF124BEE6}" type="slidenum">
              <a:rPr lang="en-US">
                <a:solidFill>
                  <a:prstClr val="black"/>
                </a:solidFill>
                <a:latin typeface="Calibri"/>
              </a:rPr>
              <a:pPr defTabSz="1023644">
                <a:defRPr/>
              </a:pPr>
              <a:t>29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26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 – Headlin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6"/>
            <a:ext cx="9144000" cy="14957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br>
              <a:rPr lang="en-US" dirty="0"/>
            </a:br>
            <a:r>
              <a:rPr lang="en-US" dirty="0"/>
              <a:t>Content slide: Background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29830"/>
            <a:ext cx="9144000" cy="2427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853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 –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4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5143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2pPr>
            <a:lvl3pPr marL="8572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3pPr>
            <a:lvl4pPr marL="12001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4pPr>
            <a:lvl5pPr marL="15430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Additional text or image goes 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Georgia" charset="0"/>
                <a:ea typeface="Georgia" charset="0"/>
                <a:cs typeface="Georgia" charset="0"/>
              </a:defRPr>
            </a:lvl2pPr>
            <a:lvl3pPr>
              <a:defRPr>
                <a:latin typeface="Georgia" charset="0"/>
                <a:ea typeface="Georgia" charset="0"/>
                <a:cs typeface="Georgia" charset="0"/>
              </a:defRPr>
            </a:lvl3pPr>
            <a:lvl4pPr>
              <a:defRPr>
                <a:latin typeface="Georgia" charset="0"/>
                <a:ea typeface="Georgia" charset="0"/>
                <a:cs typeface="Georgia" charset="0"/>
              </a:defRPr>
            </a:lvl4pPr>
            <a:lvl5pPr>
              <a:defRPr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</p:spTree>
    <p:extLst>
      <p:ext uri="{BB962C8B-B14F-4D97-AF65-F5344CB8AC3E}">
        <p14:creationId xmlns:p14="http://schemas.microsoft.com/office/powerpoint/2010/main" val="19058408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0B1A0-6F96-46C7-A07E-4FBDFCBD4E7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817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17451-A662-4B3A-A7DB-2B9543E543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25844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14297B-5462-467A-9254-F8743C59F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25467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146D2F-BB91-48A7-AC9D-E45E8DF88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5427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BD5AC3-1C8C-4B05-999F-E6C4A9406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67630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2BCD99-5B78-4053-9D9A-C6DA273DE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79550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58509A-2E0C-4A73-A00F-2F130C699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52673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18E069-8079-4A5E-9B2F-75854CA36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47804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93EEEB-F716-424E-8EE0-E88F66831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81133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AD9414-33E9-4B41-ADC7-7C3ABADE1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1617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 – Two column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defRPr sz="21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latin typeface="Arial" charset="0"/>
                <a:ea typeface="Arial" charset="0"/>
                <a:cs typeface="Arial" charset="0"/>
              </a:defRPr>
            </a:lvl4pPr>
            <a:lvl5pPr>
              <a:defRPr sz="1500">
                <a:latin typeface="Arial" charset="0"/>
                <a:ea typeface="Arial" charset="0"/>
                <a:cs typeface="Arial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171700"/>
            <a:ext cx="3932767" cy="3697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 b="0" i="0" baseline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6882197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6FFBEB-32D3-4857-A174-86F05FB32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14668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0F8580-FB29-4253-88F9-CC49D9154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67872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D504DD-37B2-475F-A022-06A200CFD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78075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0D6D4E-6B4D-4BC2-8144-33E0A7055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10108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 – Headlin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6"/>
            <a:ext cx="9144000" cy="14957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br>
              <a:rPr lang="en-US"/>
            </a:br>
            <a:r>
              <a:rPr lang="en-US"/>
              <a:t>Content slide: Background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29830"/>
            <a:ext cx="9144000" cy="2427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1930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–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8268"/>
            <a:ext cx="10515600" cy="1132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body text</a:t>
            </a:r>
          </a:p>
          <a:p>
            <a:pPr lvl="0"/>
            <a:r>
              <a:rPr lang="en-US"/>
              <a:t>Second point</a:t>
            </a:r>
          </a:p>
          <a:p>
            <a:pPr lvl="0"/>
            <a:r>
              <a:rPr lang="en-US"/>
              <a:t>Third point</a:t>
            </a:r>
          </a:p>
          <a:p>
            <a:pPr lvl="0"/>
            <a:r>
              <a:rPr lang="en-US"/>
              <a:t>Fourth point</a:t>
            </a:r>
          </a:p>
          <a:p>
            <a:pPr lvl="0"/>
            <a:r>
              <a:rPr lang="en-US"/>
              <a:t>Fifth point</a:t>
            </a:r>
          </a:p>
        </p:txBody>
      </p:sp>
    </p:spTree>
    <p:extLst>
      <p:ext uri="{BB962C8B-B14F-4D97-AF65-F5344CB8AC3E}">
        <p14:creationId xmlns:p14="http://schemas.microsoft.com/office/powerpoint/2010/main" val="29019624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 –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4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5143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2pPr>
            <a:lvl3pPr marL="8572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3pPr>
            <a:lvl4pPr marL="12001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4pPr>
            <a:lvl5pPr marL="15430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Additional text or image goes 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Georgia" charset="0"/>
                <a:ea typeface="Georgia" charset="0"/>
                <a:cs typeface="Georgia" charset="0"/>
              </a:defRPr>
            </a:lvl2pPr>
            <a:lvl3pPr>
              <a:defRPr>
                <a:latin typeface="Georgia" charset="0"/>
                <a:ea typeface="Georgia" charset="0"/>
                <a:cs typeface="Georgia" charset="0"/>
              </a:defRPr>
            </a:lvl3pPr>
            <a:lvl4pPr>
              <a:defRPr>
                <a:latin typeface="Georgia" charset="0"/>
                <a:ea typeface="Georgia" charset="0"/>
                <a:cs typeface="Georgia" charset="0"/>
              </a:defRPr>
            </a:lvl4pPr>
            <a:lvl5pPr>
              <a:defRPr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body text</a:t>
            </a:r>
          </a:p>
          <a:p>
            <a:pPr lvl="0"/>
            <a:r>
              <a:rPr lang="en-US"/>
              <a:t>Second point</a:t>
            </a:r>
          </a:p>
          <a:p>
            <a:pPr lvl="0"/>
            <a:r>
              <a:rPr lang="en-US"/>
              <a:t>Third point</a:t>
            </a:r>
          </a:p>
          <a:p>
            <a:pPr lvl="0"/>
            <a:r>
              <a:rPr lang="en-US"/>
              <a:t>Fourth point</a:t>
            </a:r>
          </a:p>
          <a:p>
            <a:pPr lvl="0"/>
            <a:r>
              <a:rPr lang="en-US"/>
              <a:t>Fifth point</a:t>
            </a:r>
          </a:p>
        </p:txBody>
      </p:sp>
    </p:spTree>
    <p:extLst>
      <p:ext uri="{BB962C8B-B14F-4D97-AF65-F5344CB8AC3E}">
        <p14:creationId xmlns:p14="http://schemas.microsoft.com/office/powerpoint/2010/main" val="11526239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 – Two column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defRPr sz="21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latin typeface="Arial" charset="0"/>
                <a:ea typeface="Arial" charset="0"/>
                <a:cs typeface="Arial" charset="0"/>
              </a:defRPr>
            </a:lvl4pPr>
            <a:lvl5pPr>
              <a:defRPr sz="1500">
                <a:latin typeface="Arial" charset="0"/>
                <a:ea typeface="Arial" charset="0"/>
                <a:cs typeface="Arial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body text</a:t>
            </a:r>
          </a:p>
          <a:p>
            <a:pPr lvl="0"/>
            <a:r>
              <a:rPr lang="en-US"/>
              <a:t>Second point</a:t>
            </a:r>
          </a:p>
          <a:p>
            <a:pPr lvl="0"/>
            <a:r>
              <a:rPr lang="en-US"/>
              <a:t>Third point</a:t>
            </a:r>
          </a:p>
          <a:p>
            <a:pPr lvl="0"/>
            <a:r>
              <a:rPr lang="en-US"/>
              <a:t>Fourth point</a:t>
            </a:r>
          </a:p>
          <a:p>
            <a:pPr lvl="0"/>
            <a:r>
              <a:rPr lang="en-US"/>
              <a:t>Fifth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171700"/>
            <a:ext cx="3932767" cy="3697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 b="0" i="0" baseline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7897006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 - Domina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Content slide: Background Option 2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207797"/>
            <a:ext cx="3932767" cy="3661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25689317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– Text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501544"/>
            <a:ext cx="9144000" cy="3756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 b="1" i="0" spc="-113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Content slide: </a:t>
            </a:r>
          </a:p>
          <a:p>
            <a:r>
              <a:rPr lang="en-US"/>
              <a:t>Background Option 2</a:t>
            </a:r>
          </a:p>
          <a:p>
            <a:endParaRPr lang="en-US"/>
          </a:p>
          <a:p>
            <a:r>
              <a:rPr lang="en-US"/>
              <a:t>Use this slide for short, impactful statements</a:t>
            </a:r>
          </a:p>
        </p:txBody>
      </p:sp>
    </p:spTree>
    <p:extLst>
      <p:ext uri="{BB962C8B-B14F-4D97-AF65-F5344CB8AC3E}">
        <p14:creationId xmlns:p14="http://schemas.microsoft.com/office/powerpoint/2010/main" val="3061014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 - Domina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207797"/>
            <a:ext cx="3932767" cy="3661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20171186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81038" y="1122363"/>
            <a:ext cx="557944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u="none" baseline="0">
                <a:solidFill>
                  <a:srgbClr val="CD1E3E"/>
                </a:solidFill>
              </a:defRPr>
            </a:lvl1pPr>
          </a:lstStyle>
          <a:p>
            <a:r>
              <a:rPr lang="en-US"/>
              <a:t>Presentation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81035" y="3602038"/>
            <a:ext cx="557944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 b="0" i="0" u="none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34701" y="6250476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Author name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14402" y="1122366"/>
            <a:ext cx="4658783" cy="4135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55703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5DEC-E9D3-484F-9ACC-EBC548059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8851F-3462-4AD2-8289-FF0569754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FE234-C782-4D13-9148-40E3348C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F5B61-9DC5-46F7-AC23-4C9AF57D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43D8-136B-4F2B-9CCE-88085F70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75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5F11-D272-41A9-A5BA-22645312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1AB3-24E0-4879-B844-3D54513D9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16A31-63CD-43BA-B146-8458118C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1D9C4-44E8-4CA3-B29B-6C3BEE29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76060-069E-4E8F-BB20-B795B454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84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50FE-DB56-4004-9A4B-CAEB14BA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5812C-7271-4B5B-90B5-4CD52B8F2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2A7C2-1D4E-465B-9627-89387675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27538-CEC3-4D5A-B720-0C4B6C5D5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C5D77-8F44-41F0-9901-E5994F4B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35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8576-007B-4A06-B6BF-7C9FE4A4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B82EC-3842-4644-A6F2-34CB9909E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3EB56-579D-4F59-8162-134324686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7CB05-3730-4EE4-95AA-90B86751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09635-5F69-400A-9F26-CBD97ADE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69662-FE40-4706-984C-E22D8E60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13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ED6F-ED24-4B91-BBC0-A8B9C356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63F15-A53A-4B4B-BFE9-EEC81007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4D22D-CFCA-409E-8C55-2437A13C9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63DA1-37B9-4A29-9EE9-8757B41F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8BE3E-34B8-4619-B286-433994723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24593E-8607-4345-A8C2-CACBE9DF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C2E43A-8F07-4BF4-939E-22AF832A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F05CC-5F13-4A3B-BB83-427D1A5B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778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2E18-ABB6-4FDC-8398-9488F958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2148D6-E75B-4A99-985D-6DBC6E73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80D32-86CC-4FB3-89F8-D82CFA3E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2C5C3-4DCE-4A1C-B1FB-A0C7342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137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E53E7-9AE5-4CEE-A4B0-008ECF37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621A5-633A-4D43-988C-3A53328D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981D5-ECC9-449E-A95D-8183BCAF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614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ED29-1FE2-4C4A-8DC3-B32108F2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4B3C-F92B-42EE-8E41-9C33471AC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412D0-72D4-45D5-99A8-E64B52615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0B2F8-D68F-4F7D-9EE0-4869AFC9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3E937-1FC9-414E-A3F0-DA770C39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7D85C-EF39-471C-A62E-326444C6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404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2E46-0B92-45D0-B9CE-02D3E5AC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3DA2B-7D7C-4669-B184-ABB922911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E5376-9F67-4E70-9E10-3B47C1EAF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9F362-F0E8-46D3-B28A-F6706015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8B952-A9EF-481A-BBAA-519D4B09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1E30C-00FC-4B03-B22C-5BCD1580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3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– Text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501544"/>
            <a:ext cx="9144000" cy="3756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 b="1" i="0" spc="-113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Content slide: </a:t>
            </a:r>
          </a:p>
          <a:p>
            <a:r>
              <a:rPr lang="en-US" dirty="0"/>
              <a:t>Background Option 2</a:t>
            </a:r>
          </a:p>
          <a:p>
            <a:endParaRPr lang="en-US" dirty="0"/>
          </a:p>
          <a:p>
            <a:r>
              <a:rPr lang="en-US" dirty="0"/>
              <a:t>Use this slide for short, impactful statements</a:t>
            </a:r>
          </a:p>
        </p:txBody>
      </p:sp>
    </p:spTree>
    <p:extLst>
      <p:ext uri="{BB962C8B-B14F-4D97-AF65-F5344CB8AC3E}">
        <p14:creationId xmlns:p14="http://schemas.microsoft.com/office/powerpoint/2010/main" val="30413107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C8B6-2EB8-4960-B885-E4319E85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6F668-7DE4-4293-94B8-845F7F165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C83F-892D-4972-91A0-09ADCB39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6ACB-7065-42B3-8855-D0327DAA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0AD1-644A-4158-A1CE-8A873BB6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931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42998-E3A9-410D-BF60-916367A79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043E5-97D3-49CF-8EDB-12720B751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5B54A-DE5B-4730-954E-614B47AF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152E4-2D8E-4D8F-B1EA-90EBD655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4256E-AA7C-4D08-9A6C-4BED2F64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609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3D67BA-B4C8-4CC3-A000-E4BB4FD22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F2644-EFE0-4684-A827-B63B6F26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C1FEF8-1571-4261-A01E-181AE64B9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A1B48-492C-472D-9843-C860189AC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98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4821FF-33CC-46F4-AA3D-26773AA1E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B4F91F-9E9D-4CB1-8EC2-8254FC211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0EBCC5-9E42-4277-AD5C-F7191B99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E1941-2E61-47F0-ACE8-867187ED9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6632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EF6614-BF51-49AA-9926-9F7939AFF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59173E-36C9-4990-8784-6F3166788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8FC05A-4F58-4C76-844F-2805CDF6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34833-CD4F-40A5-BB0D-05532221A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9665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9D9C83-7B74-45FB-89F9-E9EA8A13B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C823C-3D73-4497-912E-AFA30786D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F3D4E-D7F5-41ED-A782-3BCD42633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95870-C263-4601-A67E-F375C426F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759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C77ED3-1597-475A-9E21-6241FC53A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4C1B98-4A31-4361-B47B-512CF1E6A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34F72F-38A3-4498-938D-C4117F2DB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BB928-3D0B-4DE0-84E6-2ADCFA029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8131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AE6C4E-6AFE-4ED3-87AF-286CE07F3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DFCAAE-63FC-4AA7-8DD5-335050851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81E9F9-6525-4441-8F65-FEFD0A3F5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E90F9-2A6F-4B62-A8A8-3D8A08A1E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0398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BD245E-F43A-412D-BCC6-6FCEB6C4F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FC8A80-E6F7-4B80-BEB7-FE9D31E20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35DA44-2DD2-4E86-96E1-AB6EA2122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64FDD-BA32-45B5-BA30-7F179B39A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3049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19DC9-EFAA-4B73-98FC-2FD92BB2E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68765-6875-4419-B195-BDACA54D1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9F55E-9BEF-4079-9640-3A5D83225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9AB69-3EF6-4A2D-8FC3-F7049C571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0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81038" y="1122363"/>
            <a:ext cx="557944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u="none" baseline="0">
                <a:solidFill>
                  <a:srgbClr val="CD1E3E"/>
                </a:solidFill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81035" y="3602038"/>
            <a:ext cx="557944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 b="0" i="0" u="none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34701" y="6250476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Author name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14402" y="1122366"/>
            <a:ext cx="4658783" cy="41354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466508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156EA-03EB-4676-9D34-1CF040C1D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7E9DC-A865-4F31-A60D-8F2DA97CD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2AEEE-7A75-45A9-BE79-ECFB9A04F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3B0B3-41B4-4AB5-B79C-F7373DA03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7015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ECF68-B642-4C62-8B79-17884FE9E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47568-6A1A-4473-A695-F714707B5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58328C-BBF2-4EFF-8B87-FF210A82C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21C29-26CE-441D-B087-026A20D8A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2093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B3E79F-3C06-45E4-9F70-77D7CBF16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124464-0534-4661-BCA4-F3E7F1F70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FB9568-E5B9-4026-BF43-2ED6C46E2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7B846-9B53-4578-8F59-1EBA84705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311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8C0D2-02B1-4ECA-9061-2C94121C9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BA86DD-6468-4384-B543-551C0DDE9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22C47C-4946-4282-98FE-4825D8555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E36C3-5861-4716-B2F0-D09C7B32C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2632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ED45-F45F-4C9A-AD0C-2C7E5E583D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682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93EEEB-F716-424E-8EE0-E88F66831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73488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1012E-B4B1-492C-93E7-A2468F4CCA8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8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3D67BA-B4C8-4CC3-A000-E4BB4FD22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F2644-EFE0-4684-A827-B63B6F26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C1FEF8-1571-4261-A01E-181AE64B9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A1B48-492C-472D-9843-C860189AC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8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4821FF-33CC-46F4-AA3D-26773AA1E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B4F91F-9E9D-4CB1-8EC2-8254FC211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0EBCC5-9E42-4277-AD5C-F7191B99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E1941-2E61-47F0-ACE8-867187ED9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701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EF6614-BF51-49AA-9926-9F7939AFF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59173E-36C9-4990-8784-6F3166788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8FC05A-4F58-4C76-844F-2805CDF6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34833-CD4F-40A5-BB0D-05532221A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75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–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8268"/>
            <a:ext cx="10515600" cy="1132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</p:spTree>
    <p:extLst>
      <p:ext uri="{BB962C8B-B14F-4D97-AF65-F5344CB8AC3E}">
        <p14:creationId xmlns:p14="http://schemas.microsoft.com/office/powerpoint/2010/main" val="116147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9D9C83-7B74-45FB-89F9-E9EA8A13B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C823C-3D73-4497-912E-AFA30786D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F3D4E-D7F5-41ED-A782-3BCD42633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95870-C263-4601-A67E-F375C426F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54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C77ED3-1597-475A-9E21-6241FC53A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4C1B98-4A31-4361-B47B-512CF1E6A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34F72F-38A3-4498-938D-C4117F2DB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BB928-3D0B-4DE0-84E6-2ADCFA029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224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AE6C4E-6AFE-4ED3-87AF-286CE07F3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DFCAAE-63FC-4AA7-8DD5-335050851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81E9F9-6525-4441-8F65-FEFD0A3F5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E90F9-2A6F-4B62-A8A8-3D8A08A1E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825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BD245E-F43A-412D-BCC6-6FCEB6C4F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FC8A80-E6F7-4B80-BEB7-FE9D31E20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35DA44-2DD2-4E86-96E1-AB6EA2122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64FDD-BA32-45B5-BA30-7F179B39A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979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19DC9-EFAA-4B73-98FC-2FD92BB2E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68765-6875-4419-B195-BDACA54D1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9F55E-9BEF-4079-9640-3A5D83225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9AB69-3EF6-4A2D-8FC3-F7049C571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066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156EA-03EB-4676-9D34-1CF040C1D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7E9DC-A865-4F31-A60D-8F2DA97CD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2AEEE-7A75-45A9-BE79-ECFB9A04F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3B0B3-41B4-4AB5-B79C-F7373DA03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641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ECF68-B642-4C62-8B79-17884FE9E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47568-6A1A-4473-A695-F714707B5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58328C-BBF2-4EFF-8B87-FF210A82C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21C29-26CE-441D-B087-026A20D8A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02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B3E79F-3C06-45E4-9F70-77D7CBF16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124464-0534-4661-BCA4-F3E7F1F70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FB9568-E5B9-4026-BF43-2ED6C46E2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7B846-9B53-4578-8F59-1EBA84705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873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8C0D2-02B1-4ECA-9061-2C94121C9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BA86DD-6468-4384-B543-551C0DDE9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22C47C-4946-4282-98FE-4825D8555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E36C3-5861-4716-B2F0-D09C7B32C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744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8FFB22-D66D-4AD6-965B-6D78668C57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740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 –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4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5143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2pPr>
            <a:lvl3pPr marL="8572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3pPr>
            <a:lvl4pPr marL="12001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4pPr>
            <a:lvl5pPr marL="15430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Additional text or image goes 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Georgia" charset="0"/>
                <a:ea typeface="Georgia" charset="0"/>
                <a:cs typeface="Georgia" charset="0"/>
              </a:defRPr>
            </a:lvl2pPr>
            <a:lvl3pPr>
              <a:defRPr>
                <a:latin typeface="Georgia" charset="0"/>
                <a:ea typeface="Georgia" charset="0"/>
                <a:cs typeface="Georgia" charset="0"/>
              </a:defRPr>
            </a:lvl3pPr>
            <a:lvl4pPr>
              <a:defRPr>
                <a:latin typeface="Georgia" charset="0"/>
                <a:ea typeface="Georgia" charset="0"/>
                <a:cs typeface="Georgia" charset="0"/>
              </a:defRPr>
            </a:lvl4pPr>
            <a:lvl5pPr>
              <a:defRPr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</p:spTree>
    <p:extLst>
      <p:ext uri="{BB962C8B-B14F-4D97-AF65-F5344CB8AC3E}">
        <p14:creationId xmlns:p14="http://schemas.microsoft.com/office/powerpoint/2010/main" val="1153936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BD24A6-4C56-4BB5-8BEC-6E337238F3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5412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C140C1E-7E10-4136-A822-718A245D8D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882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3C1EE7-9861-49FE-8E3E-6192A8ABE5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729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E300A39-E9B1-4EF2-86CF-F3AC29B4AF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157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EBEECC-E0F4-4FC6-91E3-2F073C677B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3141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F44C24A-95F3-4286-9713-BD3229ACAD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8452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8809D43-3811-49A3-BA25-E6FCBD9461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5772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EBF1A70-0209-4E23-AF5F-1CE94A6511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2656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011D4C5-3F77-47EF-BE47-77CAD6AAB4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5609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73BCBD-7335-48A9-BF77-6D7563D771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227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 – Two column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defRPr sz="21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latin typeface="Arial" charset="0"/>
                <a:ea typeface="Arial" charset="0"/>
                <a:cs typeface="Arial" charset="0"/>
              </a:defRPr>
            </a:lvl4pPr>
            <a:lvl5pPr>
              <a:defRPr sz="1500">
                <a:latin typeface="Arial" charset="0"/>
                <a:ea typeface="Arial" charset="0"/>
                <a:cs typeface="Arial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171700"/>
            <a:ext cx="3932767" cy="3697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 b="0" i="0" baseline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2049520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lan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2004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2" y="5486402"/>
            <a:ext cx="9599084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16519" y="4035428"/>
            <a:ext cx="9596967" cy="422275"/>
          </a:xfrm>
        </p:spPr>
        <p:txBody>
          <a:bodyPr anchor="t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41927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20" y="88900"/>
            <a:ext cx="11271249" cy="444500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19" y="838203"/>
            <a:ext cx="11279716" cy="5103813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493012172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1650" b="1" cap="none" baseline="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 b="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74065828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417" y="1211263"/>
            <a:ext cx="5537200" cy="47307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9" y="1211263"/>
            <a:ext cx="5539316" cy="47307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1978586545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15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940279915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654675090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4235967232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960234976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70794943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91193962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 - Domina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207797"/>
            <a:ext cx="3932767" cy="3661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2940361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3" y="88903"/>
            <a:ext cx="2819400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419" y="88903"/>
            <a:ext cx="8257116" cy="585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272694562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lan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7" y="0"/>
            <a:ext cx="122004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2" y="5927728"/>
            <a:ext cx="9599084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16519" y="4035428"/>
            <a:ext cx="9596967" cy="422275"/>
          </a:xfrm>
        </p:spPr>
        <p:txBody>
          <a:bodyPr anchor="t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38248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155077877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1650" b="1" cap="none" baseline="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 b="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77871971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417" y="1211263"/>
            <a:ext cx="5537200" cy="47307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9" y="1211263"/>
            <a:ext cx="5539316" cy="47307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83358393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15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350526504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23502666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878053588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191358701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29298778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– Text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501544"/>
            <a:ext cx="9144000" cy="3756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 b="1" i="0" spc="-113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Content slide: </a:t>
            </a:r>
          </a:p>
          <a:p>
            <a:r>
              <a:rPr lang="en-US" dirty="0"/>
              <a:t>Background Option 2</a:t>
            </a:r>
          </a:p>
          <a:p>
            <a:endParaRPr lang="en-US" dirty="0"/>
          </a:p>
          <a:p>
            <a:r>
              <a:rPr lang="en-US" dirty="0"/>
              <a:t>Use this slide for short, impactful statements</a:t>
            </a:r>
          </a:p>
        </p:txBody>
      </p:sp>
    </p:spTree>
    <p:extLst>
      <p:ext uri="{BB962C8B-B14F-4D97-AF65-F5344CB8AC3E}">
        <p14:creationId xmlns:p14="http://schemas.microsoft.com/office/powerpoint/2010/main" val="3216569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1474314515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3" y="88903"/>
            <a:ext cx="2819400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419" y="88903"/>
            <a:ext cx="8257116" cy="585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90544945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D2EDBF5-5009-2948-9784-7DA38AE10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1004839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Title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0" y="3212863"/>
            <a:ext cx="8775038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Merriweather Sans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3ACC2-DBD9-4642-9A8D-0B4BD01E2D0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0639F53C-A1E6-B434-2084-C5D255A7F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273" y="5774672"/>
            <a:ext cx="3449696" cy="7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8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77A2049-2D96-C24B-A108-1229A8BA8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11072853" cy="38436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91AABBDD-BF23-D02F-1B12-960C48174F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135" y="6021424"/>
            <a:ext cx="2696804" cy="5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05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tex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7B865F5-76DE-DB47-846D-E60F0CC7B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11072853" cy="38436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B5FBB7DC-5381-5ED7-6921-360D23511D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135" y="6021424"/>
            <a:ext cx="2696804" cy="5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304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3C9A46F-5913-3744-ABE0-B7CC66557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49954E-FA82-AA48-B197-4577577B72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6052" y="2056213"/>
            <a:ext cx="5257846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24BF9A-3C7A-7549-8C74-291093A03C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1058" y="2056213"/>
            <a:ext cx="5257846" cy="37217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2" name="Picture 1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24798FAB-43C0-A142-FFC7-738C999CD4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135" y="6021424"/>
            <a:ext cx="2696804" cy="5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7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lumns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9B60917-51D5-FB4F-805A-0921ACF902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49954E-FA82-AA48-B197-4577577B72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6052" y="2056213"/>
            <a:ext cx="5257846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6F6FAD-BB03-2F47-A85C-93D33C4A83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1058" y="2056213"/>
            <a:ext cx="5257846" cy="37217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2" name="Picture 1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3CAFA35C-A4E2-F9C5-3338-24E25D21D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135" y="6021424"/>
            <a:ext cx="2696804" cy="5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1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ub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64000C3-3C15-1D46-A188-6B08BAE31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C0E10E-1AD4-2D48-B9F0-3EA082F79E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9350" y="338328"/>
            <a:ext cx="4692650" cy="65196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208FA1-A3D4-4841-869A-6119DB8B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627821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E9B0E-D41A-A54F-8394-080253CB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6278217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Bullet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Point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List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BF792D-D7EA-1443-A0AA-F47A79E50497}"/>
              </a:ext>
            </a:extLst>
          </p:cNvPr>
          <p:cNvGrpSpPr/>
          <p:nvPr userDrawn="1"/>
        </p:nvGrpSpPr>
        <p:grpSpPr>
          <a:xfrm>
            <a:off x="8743954" y="5731247"/>
            <a:ext cx="3448046" cy="676304"/>
            <a:chOff x="8743954" y="5637474"/>
            <a:chExt cx="3448046" cy="6763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5914FF-9263-024A-A9F3-CEB7B3BB251F}"/>
                </a:ext>
              </a:extLst>
            </p:cNvPr>
            <p:cNvSpPr/>
            <p:nvPr/>
          </p:nvSpPr>
          <p:spPr>
            <a:xfrm>
              <a:off x="9088342" y="5637474"/>
              <a:ext cx="310365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3B1F92-C7ED-3C45-8F22-210A592E6824}"/>
                </a:ext>
              </a:extLst>
            </p:cNvPr>
            <p:cNvSpPr/>
            <p:nvPr/>
          </p:nvSpPr>
          <p:spPr>
            <a:xfrm rot="16200000">
              <a:off x="8577998" y="5803432"/>
              <a:ext cx="676302" cy="344390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6ED4F5-81EF-324D-958E-EDABB8E17A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93958" y="5773234"/>
            <a:ext cx="2892425" cy="5923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rade Gothic LT Std Cn" pitchFamily="2" charset="0"/>
              </a:rPr>
              <a:t>Consider adding a caption for your photo.</a:t>
            </a:r>
          </a:p>
          <a:p>
            <a:pPr lvl="0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DF11D-A81D-0FDC-772B-C2405850503A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348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with sub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64000C3-3C15-1D46-A188-6B08BAE31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208FA1-A3D4-4841-869A-6119DB8B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627821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E9B0E-D41A-A54F-8394-080253CB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6278217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Bullet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Point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List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DF11D-A81D-0FDC-772B-C2405850503A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6F89EDFB-69B8-18C2-A1B4-35CD49D3FD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6809" y="1258494"/>
            <a:ext cx="469265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2B97A47D-6708-DF13-416D-0893810719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135" y="6021424"/>
            <a:ext cx="2696804" cy="5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733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with sub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64000C3-3C15-1D46-A188-6B08BAE31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208FA1-A3D4-4841-869A-6119DB8B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627821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E9B0E-D41A-A54F-8394-080253CB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6278217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Bullet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Point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List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DF11D-A81D-0FDC-772B-C2405850503A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6F89EDFB-69B8-18C2-A1B4-35CD49D3FD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0319" y="2647950"/>
            <a:ext cx="4841681" cy="41798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70F9B56-96FA-0F2C-FE1B-985C6A5305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0319" y="357378"/>
            <a:ext cx="4841681" cy="21381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5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81038" y="1122363"/>
            <a:ext cx="557944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u="none" baseline="0">
                <a:solidFill>
                  <a:srgbClr val="CD1E3E"/>
                </a:solidFill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81035" y="3602038"/>
            <a:ext cx="557944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 b="0" i="0" u="none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34701" y="6250476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Author name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14402" y="1122366"/>
            <a:ext cx="4658783" cy="41354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6878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 with sub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64000C3-3C15-1D46-A188-6B08BAE31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208FA1-A3D4-4841-869A-6119DB8B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627821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E9B0E-D41A-A54F-8394-080253CB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6278217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Bullet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Point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List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DF11D-A81D-0FDC-772B-C2405850503A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6F89EDFB-69B8-18C2-A1B4-35CD49D3FD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0319" y="376428"/>
            <a:ext cx="4841681" cy="41798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677F1AF-FBEF-645F-EB76-E65DB0E2B2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0319" y="4719828"/>
            <a:ext cx="4841681" cy="21381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71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with subtext and image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15672F7-1D57-074E-BB25-C318E0C24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5585F-B5FC-524D-B2AB-22E24C9E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52928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7366-978C-A84F-885F-2B4B0F78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5292837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8130BDE-9B19-774C-8E11-540BA75BB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9165" y="359445"/>
            <a:ext cx="5292836" cy="3160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532CA15-EB91-DD4E-998B-899FA81F2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162" y="3697493"/>
            <a:ext cx="5292837" cy="3160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DA5A8-13C2-DB19-C901-271FCF84FE41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48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with sub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64000C3-3C15-1D46-A188-6B08BAE31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C0E10E-1AD4-2D48-B9F0-3EA082F79E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9350" y="338328"/>
            <a:ext cx="4692650" cy="21572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208FA1-A3D4-4841-869A-6119DB8B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627821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E9B0E-D41A-A54F-8394-080253CB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6278217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Bullet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Point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List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DF11D-A81D-0FDC-772B-C2405850503A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171FB967-2F1A-B465-D98E-C534F256AE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9350" y="2556587"/>
            <a:ext cx="4692650" cy="21572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CEEF468-84A4-252D-07A8-03C399DB4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99350" y="4700778"/>
            <a:ext cx="4692650" cy="21572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96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with subtext and image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15672F7-1D57-074E-BB25-C318E0C24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5585F-B5FC-524D-B2AB-22E24C9E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52928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7366-978C-A84F-885F-2B4B0F78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5292837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6DE92B-D25C-5C45-9B2D-6C98135B1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3112" y="359445"/>
            <a:ext cx="2828925" cy="6498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8130BDE-9B19-774C-8E11-540BA75BB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3075" y="359445"/>
            <a:ext cx="2828925" cy="3160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532CA15-EB91-DD4E-998B-899FA81F2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3074" y="3697493"/>
            <a:ext cx="2828925" cy="3160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DA5A8-13C2-DB19-C901-271FCF84FE41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951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ubtext and image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15672F7-1D57-074E-BB25-C318E0C24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5585F-B5FC-524D-B2AB-22E24C9E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52928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7366-978C-A84F-885F-2B4B0F78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5292837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6DE92B-D25C-5C45-9B2D-6C98135B1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3112" y="359445"/>
            <a:ext cx="2828925" cy="3160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8130BDE-9B19-774C-8E11-540BA75BB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3075" y="359445"/>
            <a:ext cx="2828925" cy="3160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61D777D-C382-3447-AC39-A16494E99D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3112" y="3697494"/>
            <a:ext cx="2828925" cy="3160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532CA15-EB91-DD4E-998B-899FA81F2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3074" y="3697493"/>
            <a:ext cx="2828925" cy="3160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DA5A8-13C2-DB19-C901-271FCF84FE41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19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0043EF1-F8B5-2046-801E-B4684C8A6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E9DF8-668C-F744-965D-AF413E3B9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198" y="4026240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09B859-F771-FF4A-90FE-E5E4D2D7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5475151"/>
            <a:ext cx="11072853" cy="1196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808AD-4A4D-93CC-9E3B-64B39BC89247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3C2CDAB6-12DC-2DB9-6F79-E199D95384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1451" y="488016"/>
            <a:ext cx="11841290" cy="3414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153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0043EF1-F8B5-2046-801E-B4684C8A6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A46ADD-B768-3F43-8A2B-FCF4E727DC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9260" y="488016"/>
            <a:ext cx="5816745" cy="3414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E9DF8-668C-F744-965D-AF413E3B9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198" y="4026240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09B859-F771-FF4A-90FE-E5E4D2D7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5475151"/>
            <a:ext cx="11072853" cy="1196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808AD-4A4D-93CC-9E3B-64B39BC89247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3C2CDAB6-12DC-2DB9-6F79-E199D95384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995" y="488016"/>
            <a:ext cx="5816745" cy="3414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6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0043EF1-F8B5-2046-801E-B4684C8A6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F504841-0C7A-AE42-8B71-22505C01BF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315" y="474764"/>
            <a:ext cx="2827337" cy="3414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A46ADD-B768-3F43-8A2B-FCF4E727DC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81286" y="474764"/>
            <a:ext cx="5816745" cy="3414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DAFDCB5E-BC59-874D-8AA6-D4E781802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1347" y="461675"/>
            <a:ext cx="2827338" cy="34279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E9DF8-668C-F744-965D-AF413E3B9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198" y="4026240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09B859-F771-FF4A-90FE-E5E4D2D7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5475151"/>
            <a:ext cx="11072853" cy="1196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808AD-4A4D-93CC-9E3B-64B39BC89247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20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0043EF1-F8B5-2046-801E-B4684C8A6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A46ADD-B768-3F43-8A2B-FCF4E727DC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1879" y="488016"/>
            <a:ext cx="5816745" cy="3414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DAFDCB5E-BC59-874D-8AA6-D4E781802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1347" y="461675"/>
            <a:ext cx="2827338" cy="34279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E9DF8-668C-F744-965D-AF413E3B9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198" y="4026240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09B859-F771-FF4A-90FE-E5E4D2D7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5475151"/>
            <a:ext cx="11072853" cy="1196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808AD-4A4D-93CC-9E3B-64B39BC89247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773622F8-47B8-9431-7F3A-2BDAD28854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5285" y="461675"/>
            <a:ext cx="2827338" cy="34279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868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0043EF1-F8B5-2046-801E-B4684C8A6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A46ADD-B768-3F43-8A2B-FCF4E727DC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2629" y="474846"/>
            <a:ext cx="5816745" cy="3414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E9DF8-668C-F744-965D-AF413E3B9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198" y="4026240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09B859-F771-FF4A-90FE-E5E4D2D7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5475151"/>
            <a:ext cx="11072853" cy="1196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808AD-4A4D-93CC-9E3B-64B39BC89247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38F8AF27-8CEA-0640-0949-5D23A57EFB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1715" y="461676"/>
            <a:ext cx="2827338" cy="34279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FFD0D00F-3515-2DA1-ABA9-C99C6FD269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653" y="461676"/>
            <a:ext cx="2827338" cy="34279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0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 – Headlin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6"/>
            <a:ext cx="9144000" cy="14957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br>
              <a:rPr lang="en-US" dirty="0"/>
            </a:br>
            <a:r>
              <a:rPr lang="en-US" dirty="0"/>
              <a:t>Content slide: Background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29830"/>
            <a:ext cx="9144000" cy="2427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0101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0043EF1-F8B5-2046-801E-B4684C8A6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F504841-0C7A-AE42-8B71-22505C01BF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315" y="474764"/>
            <a:ext cx="2827337" cy="3414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A46ADD-B768-3F43-8A2B-FCF4E727DC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81287" y="474764"/>
            <a:ext cx="2827338" cy="3414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22FB1C9-505F-6440-8531-B0CB067FCD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8733" y="461676"/>
            <a:ext cx="2827338" cy="34279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DAFDCB5E-BC59-874D-8AA6-D4E781802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1347" y="461675"/>
            <a:ext cx="2827338" cy="34279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E9DF8-668C-F744-965D-AF413E3B9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198" y="4026240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09B859-F771-FF4A-90FE-E5E4D2D7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5475151"/>
            <a:ext cx="11072853" cy="1196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latin typeface="Merriweather Sans" pitchFamily="2" charset="77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808AD-4A4D-93CC-9E3B-64B39BC89247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90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 with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B22071E-D449-FE45-B368-CF41596AE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183F1-73F2-8549-9FDD-54C26A57D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503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pPr algn="ctr"/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F103-E3F5-1F47-A307-7F064C93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911"/>
            <a:ext cx="10515600" cy="1317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 algn="ctr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 algn="ctr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4404D11-1F7A-4843-B74F-383736A34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179" y="3038044"/>
            <a:ext cx="5111556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DED241F-D8A5-7B43-A9E4-2972D32AC4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179" y="5566417"/>
            <a:ext cx="5111556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232EA-56AD-97F3-E461-FF88B008EAA1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E9FE5B3-8B78-DD1B-ED86-37972FFCC4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9267" y="3038044"/>
            <a:ext cx="5111556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D5B59D1-DE09-B511-4493-058ED9B73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9267" y="5566417"/>
            <a:ext cx="5111556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074792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 with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B22071E-D449-FE45-B368-CF41596AE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183F1-73F2-8549-9FDD-54C26A57D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503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pPr algn="ctr"/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F103-E3F5-1F47-A307-7F064C93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911"/>
            <a:ext cx="10515600" cy="1317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 algn="ctr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 algn="ctr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4404D11-1F7A-4843-B74F-383736A34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40222" y="3038044"/>
            <a:ext cx="5111556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E75A888-AEDD-6443-B420-10EEA16A4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372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DED241F-D8A5-7B43-A9E4-2972D32AC4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0222" y="5566417"/>
            <a:ext cx="5111556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2B3A3E-0368-234C-BB26-47353B11B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5372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232EA-56AD-97F3-E461-FF88B008EAA1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94B4D0B-92D2-11A7-56F4-A15F9068AE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9803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FC9B441-8C73-069F-3CAE-767CC3BC33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803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666642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with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B22071E-D449-FE45-B368-CF41596AE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183F1-73F2-8549-9FDD-54C26A57D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503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pPr algn="ctr"/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F103-E3F5-1F47-A307-7F064C93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911"/>
            <a:ext cx="10515600" cy="1317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 algn="ctr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 algn="ctr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4404D11-1F7A-4843-B74F-383736A34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179" y="3038044"/>
            <a:ext cx="5111556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1912D98-7573-B643-A230-28D3405357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0641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E75A888-AEDD-6443-B420-10EEA16A4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372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DED241F-D8A5-7B43-A9E4-2972D32AC4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179" y="5566417"/>
            <a:ext cx="5111556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963E0D0-AE9D-C04F-AC6D-EFC88B541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8367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2B3A3E-0368-234C-BB26-47353B11B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5372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232EA-56AD-97F3-E461-FF88B008EAA1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66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slide with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B22071E-D449-FE45-B368-CF41596AE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183F1-73F2-8549-9FDD-54C26A57D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503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pPr algn="ctr"/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F103-E3F5-1F47-A307-7F064C93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911"/>
            <a:ext cx="10515600" cy="1317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 algn="ctr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 algn="ctr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232EA-56AD-97F3-E461-FF88B008EAA1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E9FE5B3-8B78-DD1B-ED86-37972FFCC4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9267" y="3038044"/>
            <a:ext cx="5111556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D5B59D1-DE09-B511-4493-058ED9B73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9267" y="5566417"/>
            <a:ext cx="5111556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C8E119-5A63-49B1-2F52-7CB633DD5F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17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F7212CA-C6EB-EA12-016F-DD3F77B750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045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6E529C-47CA-CD10-BA36-AEF390B7D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179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E1102BF-B256-9E35-D6DC-8F87D0A28B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0459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810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B22071E-D449-FE45-B368-CF41596AE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183F1-73F2-8549-9FDD-54C26A57D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503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pPr algn="ctr"/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F103-E3F5-1F47-A307-7F064C93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911"/>
            <a:ext cx="10515600" cy="1317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indent="0" algn="ctr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 algn="ctr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4404D11-1F7A-4843-B74F-383736A34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17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D6EB24E3-23EC-A34C-8023-2E0A264E50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045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1912D98-7573-B643-A230-28D3405357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0641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E75A888-AEDD-6443-B420-10EEA16A4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372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DED241F-D8A5-7B43-A9E4-2972D32AC4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179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CE034BE-597C-FF4C-833C-C751DD712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459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i="1" dirty="0">
              <a:latin typeface="Georgia" panose="02040502050405020303" pitchFamily="18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963E0D0-AE9D-C04F-AC6D-EFC88B541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8367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i="1" dirty="0">
              <a:latin typeface="Georgia" panose="02040502050405020303" pitchFamily="18" charset="0"/>
            </a:endParaRP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2B3A3E-0368-234C-BB26-47353B11B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5372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erriweather Sans" pitchFamily="2" charset="77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i="1" dirty="0">
                <a:latin typeface="Georgia" panose="02040502050405020303" pitchFamily="18" charset="0"/>
              </a:rPr>
              <a:t>Subtitle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i="1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232EA-56AD-97F3-E461-FF88B008EAA1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410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0043EF1-F8B5-2046-801E-B4684C8A6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F504841-0C7A-AE42-8B71-22505C01BF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315" y="474764"/>
            <a:ext cx="2827337" cy="3414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A46ADD-B768-3F43-8A2B-FCF4E727DC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81286" y="474764"/>
            <a:ext cx="5816745" cy="3414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DAFDCB5E-BC59-874D-8AA6-D4E781802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1347" y="461675"/>
            <a:ext cx="2827338" cy="34279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808AD-4A4D-93CC-9E3B-64B39BC89247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FB56-0081-8F47-78FB-997A33C0C518}"/>
              </a:ext>
            </a:extLst>
          </p:cNvPr>
          <p:cNvSpPr txBox="1"/>
          <p:nvPr userDrawn="1"/>
        </p:nvSpPr>
        <p:spPr>
          <a:xfrm>
            <a:off x="-266700" y="-819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DFBF4F87-910E-31D6-9358-20FA9CA58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5676" y="4026076"/>
            <a:ext cx="2920648" cy="28319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0862D5FB-761C-E289-C086-F07EECF201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3315" y="4026076"/>
            <a:ext cx="4312485" cy="28319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0AD30D4-0C20-2CEB-07D0-0B98D860E8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6200" y="4026076"/>
            <a:ext cx="4312485" cy="28319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040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1F3405-8841-A74E-8D4F-7054309B44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8328"/>
            <a:ext cx="12192000" cy="6519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B368E-069E-FF4E-90A6-C2F876D733FC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2E0A6C-EB4B-5D42-B747-E5C112F416C2}"/>
              </a:ext>
            </a:extLst>
          </p:cNvPr>
          <p:cNvGrpSpPr/>
          <p:nvPr userDrawn="1"/>
        </p:nvGrpSpPr>
        <p:grpSpPr>
          <a:xfrm rot="10800000">
            <a:off x="0" y="5591686"/>
            <a:ext cx="3448046" cy="676304"/>
            <a:chOff x="8743954" y="5637474"/>
            <a:chExt cx="3448046" cy="6763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FA9FC6-5AD6-0B4A-9826-EBBF9DEBDF02}"/>
                </a:ext>
              </a:extLst>
            </p:cNvPr>
            <p:cNvSpPr/>
            <p:nvPr/>
          </p:nvSpPr>
          <p:spPr>
            <a:xfrm>
              <a:off x="9088342" y="5637474"/>
              <a:ext cx="310365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40EA04F9-541C-C941-84F5-D98D3CF96948}"/>
                </a:ext>
              </a:extLst>
            </p:cNvPr>
            <p:cNvSpPr/>
            <p:nvPr/>
          </p:nvSpPr>
          <p:spPr>
            <a:xfrm rot="16200000">
              <a:off x="8577998" y="5803432"/>
              <a:ext cx="676302" cy="344390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2186C6-3E4C-3D4E-96C7-BD21BD70D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231" y="5633673"/>
            <a:ext cx="2892425" cy="5923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rade Gothic LT Std Cn" pitchFamily="2" charset="0"/>
              </a:rPr>
              <a:t>Consider adding a caption for your photo.</a:t>
            </a:r>
          </a:p>
          <a:p>
            <a:pPr lvl="0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425E15-7EA7-7FCD-55E6-C9CC7A19CA99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151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8204F4-34A9-2347-7FB7-AFCC6571F03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460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B22071E-D449-FE45-B368-CF41596AE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133D37-6BC9-D2AD-99AA-C5F81D925FB4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–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8268"/>
            <a:ext cx="10515600" cy="1132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</p:spTree>
    <p:extLst>
      <p:ext uri="{BB962C8B-B14F-4D97-AF65-F5344CB8AC3E}">
        <p14:creationId xmlns:p14="http://schemas.microsoft.com/office/powerpoint/2010/main" val="38231251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, option 5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158668B-3DB9-AA10-4696-659AE1F54410}"/>
              </a:ext>
            </a:extLst>
          </p:cNvPr>
          <p:cNvGrpSpPr/>
          <p:nvPr userDrawn="1"/>
        </p:nvGrpSpPr>
        <p:grpSpPr>
          <a:xfrm rot="10800000">
            <a:off x="0" y="5491153"/>
            <a:ext cx="4244006" cy="912498"/>
            <a:chOff x="8814949" y="5637475"/>
            <a:chExt cx="3145472" cy="676304"/>
          </a:xfrm>
          <a:solidFill>
            <a:schemeClr val="bg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2B0640-AFB1-0F45-91F7-99E191843892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DF60C4E0-B15E-90DB-CB3C-4B3063864F81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16A95793-4923-87B1-5A0F-B7852BE89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1" y="5620769"/>
            <a:ext cx="3185349" cy="6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7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0105C7F1-5F79-693F-F5DC-5EF54AEAC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6" y="2094693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1" y="4302717"/>
            <a:ext cx="8775038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  <a:latin typeface="Merriweather Sans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69CE0-E395-2F42-B567-91E248197669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47ACB-87FA-EA4A-86A9-3207735F365B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A3D3C7-B01A-154F-8DA1-9463AD8EEF69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6BA33A09-6503-8745-823E-1DD85A3E224D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B1EBBD7-E480-ACC0-85D3-46E7D985F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49" y="810676"/>
            <a:ext cx="3195166" cy="6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933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, opt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6" y="2094693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1" y="4302717"/>
            <a:ext cx="8775038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69CE0-E395-2F42-B567-91E248197669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47ACB-87FA-EA4A-86A9-3207735F365B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A3D3C7-B01A-154F-8DA1-9463AD8EEF69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6BA33A09-6503-8745-823E-1DD85A3E224D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FA200D3E-C2E4-36E0-6B9B-0412D7200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0" y="818174"/>
            <a:ext cx="3185349" cy="6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, option 3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6" y="2094693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1" y="4302717"/>
            <a:ext cx="8775038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69CE0-E395-2F42-B567-91E248197669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47ACB-87FA-EA4A-86A9-3207735F365B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A3D3C7-B01A-154F-8DA1-9463AD8EEF69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6BA33A09-6503-8745-823E-1DD85A3E224D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3EAEC681-4C36-77A4-FC45-2391AABC3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0" y="818174"/>
            <a:ext cx="3185349" cy="6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1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, option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6" y="2094693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4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1" y="4302717"/>
            <a:ext cx="8775038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69CE0-E395-2F42-B567-91E248197669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47ACB-87FA-EA4A-86A9-3207735F365B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bg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A3D3C7-B01A-154F-8DA1-9463AD8EEF69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6BA33A09-6503-8745-823E-1DD85A3E224D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215D7B93-E662-7321-90D6-05479882B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0" y="818174"/>
            <a:ext cx="3185349" cy="6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, option 5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6" y="2094693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1" y="4302717"/>
            <a:ext cx="8775038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565C0-A08D-BBEB-001D-147C46795B47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58668B-3DB9-AA10-4696-659AE1F54410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bg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2B0640-AFB1-0F45-91F7-99E191843892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DF60C4E0-B15E-90DB-CB3C-4B3063864F81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8F342D9D-6333-15D2-2E85-AAE70B15A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0" y="818174"/>
            <a:ext cx="3185349" cy="6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33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, option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6" y="2094693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6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1" y="4302717"/>
            <a:ext cx="8775038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69CE0-E395-2F42-B567-91E248197669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47ACB-87FA-EA4A-86A9-3207735F365B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A3D3C7-B01A-154F-8DA1-9463AD8EEF69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6BA33A09-6503-8745-823E-1DD85A3E224D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4253A895-EA03-E451-6772-4245FB18C2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0" y="818174"/>
            <a:ext cx="3185349" cy="6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57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, option 7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6" y="2094693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7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1" y="4302717"/>
            <a:ext cx="8775038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69CE0-E395-2F42-B567-91E248197669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47ACB-87FA-EA4A-86A9-3207735F365B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A3D3C7-B01A-154F-8DA1-9463AD8EEF69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6BA33A09-6503-8745-823E-1DD85A3E224D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14FFFA30-4AC8-1C70-512E-46BF8B144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0" y="818174"/>
            <a:ext cx="3185349" cy="6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94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nsion map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A69ED28-26C5-F844-9B2A-86C646065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4C7DEF0-6F46-C649-BE68-452A00B6E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217" y="4302717"/>
            <a:ext cx="4027301" cy="10723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</a:t>
            </a:r>
          </a:p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Contact info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529BC-1BCC-5CCF-F3DF-66297BBB2B9A}"/>
              </a:ext>
            </a:extLst>
          </p:cNvPr>
          <p:cNvSpPr/>
          <p:nvPr userDrawn="1"/>
        </p:nvSpPr>
        <p:spPr>
          <a:xfrm>
            <a:off x="6282267" y="2878667"/>
            <a:ext cx="4368800" cy="10498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1292FD2-C0A8-7FAC-C817-CBD5F3D959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503" y="2987436"/>
            <a:ext cx="3870328" cy="8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239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nsion map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128A5E3-D4F6-3D40-8C1B-ADE0EC2E53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C4D09D3-97BF-7B4D-85FA-BD8F76EF85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217" y="4302717"/>
            <a:ext cx="4027301" cy="10723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</a:t>
            </a:r>
          </a:p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Contact info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96DB2D-8BC8-7CED-DE2E-66F63F31CBF0}"/>
              </a:ext>
            </a:extLst>
          </p:cNvPr>
          <p:cNvSpPr/>
          <p:nvPr userDrawn="1"/>
        </p:nvSpPr>
        <p:spPr>
          <a:xfrm>
            <a:off x="6282267" y="2878667"/>
            <a:ext cx="4368800" cy="10498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51281E-25CE-1107-93A3-732A85CEA6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503" y="2987436"/>
            <a:ext cx="3870328" cy="8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theme" Target="../theme/theme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434A6-7143-5946-B57D-97EEEA803B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3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08BC0-4589-4CAE-BC6F-0C029FBF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B0DD9-F30C-4A08-A674-B314BE23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A0867-524A-4CF3-BAF6-B159BE30D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C1379-5A10-4E9C-BABC-5A4610FE9DF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4751-217F-4677-971A-28A8EBD3C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1EA3F-4974-444F-9967-8AEC0F40C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83FE-0BD4-476B-8A1F-C7D07768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7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FD9942-72F3-41E7-8F31-44483AFDF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72DC7F-9CA9-403B-ACFD-6D03187CA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79451B-4022-4A92-BF7D-A369EB3AE2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29CDE9-6C83-444A-9C3A-55FB1BB3B4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9D99CA-BFA8-404B-9777-76471904D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0C82C1-70D0-4A96-8C1B-A59D6E5AB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4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  <p:sldLayoutId id="2147484853" r:id="rId12"/>
    <p:sldLayoutId id="214748485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434A6-7143-5946-B57D-97EEEA803B4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81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FD9942-72F3-41E7-8F31-44483AFDF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72DC7F-9CA9-403B-ACFD-6D03187CA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79451B-4022-4A92-BF7D-A369EB3AE2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29CDE9-6C83-444A-9C3A-55FB1BB3B4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9D99CA-BFA8-404B-9777-76471904D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0C82C1-70D0-4A96-8C1B-A59D6E5AB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49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50000">
              <a:srgbClr val="070707"/>
            </a:gs>
            <a:gs pos="100000">
              <a:srgbClr val="595959"/>
            </a:gs>
            <a:gs pos="100000">
              <a:srgbClr val="B4B1A0"/>
            </a:gs>
            <a:gs pos="100000">
              <a:srgbClr val="7F7F7F"/>
            </a:gs>
            <a:gs pos="100000">
              <a:srgbClr val="F0EBD5"/>
            </a:gs>
            <a:gs pos="100000">
              <a:srgbClr val="0D0D0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91C41-ACC3-4F5D-A1AE-D7142FD03E1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722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land_print_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3791"/>
            <a:ext cx="12192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7420" y="88900"/>
            <a:ext cx="1127124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7419" y="1211263"/>
            <a:ext cx="11279716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83350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fontAlgn="auto" hangingPunct="0">
              <a:spcBef>
                <a:spcPts val="0"/>
              </a:spcBef>
              <a:spcAft>
                <a:spcPts val="450"/>
              </a:spcAft>
              <a:tabLst>
                <a:tab pos="330994" algn="l"/>
              </a:tabLst>
              <a:defRPr sz="9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1584" y="6483350"/>
            <a:ext cx="74294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Aft>
                <a:spcPts val="450"/>
              </a:spcAft>
              <a:tabLst>
                <a:tab pos="330994" algn="l"/>
              </a:tabLst>
            </a:pPr>
            <a:fld id="{B5BCF527-32DC-4343-809A-477524B97BC5}" type="slidenum">
              <a:rPr lang="en-US" sz="900"/>
              <a:pPr eaLnBrk="0" hangingPunct="0">
                <a:spcAft>
                  <a:spcPts val="450"/>
                </a:spcAft>
                <a:tabLst>
                  <a:tab pos="330994" algn="l"/>
                </a:tabLst>
              </a:pPr>
              <a:t>‹#›</a:t>
            </a:fld>
            <a:r>
              <a:rPr lang="en-US" sz="900" dirty="0"/>
              <a:t>	</a:t>
            </a:r>
          </a:p>
        </p:txBody>
      </p:sp>
      <p:pic>
        <p:nvPicPr>
          <p:cNvPr id="1031" name="Picture 8" descr="new logo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435" y="6403975"/>
            <a:ext cx="156633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9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ransition>
    <p:wipe dir="r"/>
  </p:transition>
  <p:hf sldNum="0" hdr="0" dt="0"/>
  <p:txStyles>
    <p:titleStyle>
      <a:lvl1pPr algn="l" defTabSz="71794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1794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2pPr>
      <a:lvl3pPr algn="l" defTabSz="71794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3pPr>
      <a:lvl4pPr algn="l" defTabSz="71794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4pPr>
      <a:lvl5pPr algn="l" defTabSz="71794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5pPr>
      <a:lvl6pPr marL="342900"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6pPr>
      <a:lvl7pPr marL="685800"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7pPr>
      <a:lvl8pPr marL="1028700"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8pPr>
      <a:lvl9pPr marL="1371600"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9pPr>
    </p:titleStyle>
    <p:bodyStyle>
      <a:lvl1pPr marL="214313" indent="-214313" algn="l" defTabSz="717947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07206" indent="-207169" algn="l" defTabSz="717947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2pPr>
      <a:lvl3pPr marL="858441" indent="-215504" algn="l" defTabSz="717947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3pPr>
      <a:lvl4pPr marL="1214438" indent="-221456" algn="l" defTabSz="717947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4pPr>
      <a:lvl5pPr marL="1570435" indent="-221456" algn="l" defTabSz="717947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5pPr>
      <a:lvl6pPr marL="1913335" indent="-221456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6pPr>
      <a:lvl7pPr marL="2256235" indent="-221456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7pPr>
      <a:lvl8pPr marL="2599135" indent="-221456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8pPr>
      <a:lvl9pPr marL="2942035" indent="-221456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pt_land_print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3791"/>
            <a:ext cx="12192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7420" y="88900"/>
            <a:ext cx="11271249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7419" y="1211263"/>
            <a:ext cx="11279716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83350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450"/>
              </a:spcAft>
              <a:tabLst>
                <a:tab pos="330994" algn="l"/>
              </a:tabLst>
              <a:defRPr sz="900"/>
            </a:lvl1pPr>
          </a:lstStyle>
          <a:p>
            <a:pPr>
              <a:defRPr/>
            </a:pPr>
            <a:r>
              <a:rPr lang="en-US" dirty="0"/>
              <a:t>Classification: PUBLIC - Not for Distribution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91584" y="6483350"/>
            <a:ext cx="742949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450"/>
              </a:spcAft>
              <a:tabLst>
                <a:tab pos="330994" algn="l"/>
              </a:tabLst>
              <a:defRPr/>
            </a:pPr>
            <a:fld id="{E937F24E-394F-402F-993C-795FE38D5B3E}" type="slidenum">
              <a:rPr lang="en-US" sz="900"/>
              <a:pPr eaLnBrk="0" hangingPunct="0">
                <a:spcAft>
                  <a:spcPts val="450"/>
                </a:spcAft>
                <a:tabLst>
                  <a:tab pos="330994" algn="l"/>
                </a:tabLst>
                <a:defRPr/>
              </a:pPr>
              <a:t>‹#›</a:t>
            </a:fld>
            <a:r>
              <a:rPr lang="en-US" sz="900" dirty="0"/>
              <a:t>	</a:t>
            </a:r>
          </a:p>
        </p:txBody>
      </p:sp>
      <p:pic>
        <p:nvPicPr>
          <p:cNvPr id="3079" name="Picture 8" descr="new logo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435" y="6403975"/>
            <a:ext cx="156633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269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ransition>
    <p:wipe dir="r"/>
  </p:transition>
  <p:hf sldNum="0" hdr="0" dt="0"/>
  <p:txStyles>
    <p:titleStyle>
      <a:lvl1pPr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2pPr>
      <a:lvl3pPr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3pPr>
      <a:lvl4pPr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4pPr>
      <a:lvl5pPr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5pPr>
      <a:lvl6pPr marL="342900"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6pPr>
      <a:lvl7pPr marL="685800"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7pPr>
      <a:lvl8pPr marL="1028700"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8pPr>
      <a:lvl9pPr marL="1371600" algn="l" defTabSz="717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9pPr>
    </p:titleStyle>
    <p:bodyStyle>
      <a:lvl1pPr marL="214313" indent="-214313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07206" indent="-207169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2pPr>
      <a:lvl3pPr marL="858441" indent="-215504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3pPr>
      <a:lvl4pPr marL="1214438" indent="-221456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4pPr>
      <a:lvl5pPr marL="1570435" indent="-221456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5pPr>
      <a:lvl6pPr marL="1913335" indent="-221456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6pPr>
      <a:lvl7pPr marL="2256235" indent="-221456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7pPr>
      <a:lvl8pPr marL="2599135" indent="-221456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8pPr>
      <a:lvl9pPr marL="2942035" indent="-221456" algn="l" defTabSz="717947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88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  <p:sldLayoutId id="2147484516" r:id="rId14"/>
    <p:sldLayoutId id="2147484517" r:id="rId15"/>
    <p:sldLayoutId id="2147484518" r:id="rId16"/>
    <p:sldLayoutId id="2147484519" r:id="rId17"/>
    <p:sldLayoutId id="2147484520" r:id="rId18"/>
    <p:sldLayoutId id="2147484521" r:id="rId19"/>
    <p:sldLayoutId id="2147484522" r:id="rId20"/>
    <p:sldLayoutId id="2147484523" r:id="rId21"/>
    <p:sldLayoutId id="2147484524" r:id="rId22"/>
    <p:sldLayoutId id="2147484525" r:id="rId23"/>
    <p:sldLayoutId id="2147484526" r:id="rId24"/>
    <p:sldLayoutId id="2147484527" r:id="rId25"/>
    <p:sldLayoutId id="2147484528" r:id="rId26"/>
    <p:sldLayoutId id="2147484529" r:id="rId27"/>
    <p:sldLayoutId id="2147484530" r:id="rId28"/>
    <p:sldLayoutId id="2147484531" r:id="rId29"/>
    <p:sldLayoutId id="2147484532" r:id="rId30"/>
    <p:sldLayoutId id="2147484533" r:id="rId31"/>
    <p:sldLayoutId id="2147484534" r:id="rId32"/>
    <p:sldLayoutId id="2147484535" r:id="rId33"/>
    <p:sldLayoutId id="2147484536" r:id="rId34"/>
    <p:sldLayoutId id="2147484537" r:id="rId35"/>
    <p:sldLayoutId id="2147484538" r:id="rId36"/>
    <p:sldLayoutId id="2147484539" r:id="rId37"/>
    <p:sldLayoutId id="2147484540" r:id="rId38"/>
    <p:sldLayoutId id="2147484541" r:id="rId39"/>
    <p:sldLayoutId id="2147484542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E0B52-8297-48AD-B39D-59BC61BD56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8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434A6-7143-5946-B57D-97EEEA803B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syngentaus.docebosaas.com/learn/course/22/paraquat-training-module-english?generated_by=15240&amp;hash=7089ef1c690a79a38d7610b306b06a94f886385f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4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jpeg"/><Relationship Id="rId7" Type="http://schemas.openxmlformats.org/officeDocument/2006/relationships/hyperlink" Target="http://extension.uga.edu/index.cf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4.png"/><Relationship Id="rId11" Type="http://schemas.openxmlformats.org/officeDocument/2006/relationships/image" Target="../media/image78.emf"/><Relationship Id="rId5" Type="http://schemas.openxmlformats.org/officeDocument/2006/relationships/image" Target="../media/image73.jpe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1B84A3-F9C6-5469-78E8-B6022AC203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440" y="765630"/>
            <a:ext cx="2961626" cy="3294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328C08-CB6A-4F39-8452-2F3E03D4B140}"/>
              </a:ext>
            </a:extLst>
          </p:cNvPr>
          <p:cNvSpPr txBox="1"/>
          <p:nvPr/>
        </p:nvSpPr>
        <p:spPr>
          <a:xfrm>
            <a:off x="0" y="32953"/>
            <a:ext cx="12192000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>
                <a:solidFill>
                  <a:srgbClr val="FFFF00"/>
                </a:solidFill>
                <a:latin typeface="Arial"/>
                <a:cs typeface="Calibri Light" panose="020F0302020204030204" pitchFamily="34" charset="0"/>
              </a:rPr>
              <a:t>Vegetable </a:t>
            </a:r>
            <a:r>
              <a:rPr lang="en-US" sz="3600" b="1" i="1" kern="0" dirty="0">
                <a:solidFill>
                  <a:srgbClr val="FFFF00"/>
                </a:solidFill>
                <a:latin typeface="Arial"/>
                <a:cs typeface="Calibri Light" panose="020F0302020204030204" pitchFamily="34" charset="0"/>
              </a:rPr>
              <a:t>Update 2025 – Weed Management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FDCDB-F452-4E11-B27D-6049574C2EC8}"/>
              </a:ext>
            </a:extLst>
          </p:cNvPr>
          <p:cNvSpPr txBox="1"/>
          <p:nvPr/>
        </p:nvSpPr>
        <p:spPr>
          <a:xfrm>
            <a:off x="2888473" y="2310529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84E95-AC23-454D-4850-DE196AD59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398" y="913408"/>
            <a:ext cx="5624133" cy="316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01839-5113-10DD-3222-732368870E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36" y="4433380"/>
            <a:ext cx="3008889" cy="2256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7C6C21-2B38-F9C0-DA74-4008A82770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495" y="4433380"/>
            <a:ext cx="3158606" cy="2368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ECDBA6-F773-0A07-7393-DEF2DEC2C9EF}"/>
              </a:ext>
            </a:extLst>
          </p:cNvPr>
          <p:cNvSpPr txBox="1"/>
          <p:nvPr/>
        </p:nvSpPr>
        <p:spPr>
          <a:xfrm>
            <a:off x="3556362" y="5121924"/>
            <a:ext cx="4337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Stanley Culpepper and Jenna Vance</a:t>
            </a:r>
          </a:p>
          <a:p>
            <a:pPr algn="ctr"/>
            <a:r>
              <a:rPr lang="en-US" b="1" i="1" dirty="0"/>
              <a:t>Taylor Randell-Singleton, Hannah Wright-Smith, Camp Hand </a:t>
            </a:r>
          </a:p>
          <a:p>
            <a:pPr algn="ctr"/>
            <a:r>
              <a:rPr lang="en-US" b="1" i="1" dirty="0"/>
              <a:t>University of Georgia</a:t>
            </a:r>
          </a:p>
          <a:p>
            <a:pPr algn="ctr"/>
            <a:r>
              <a:rPr lang="en-US" b="1" i="1" dirty="0"/>
              <a:t>Tifton, 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BEF01-83AC-1E52-EC20-51C562D1CE8D}"/>
              </a:ext>
            </a:extLst>
          </p:cNvPr>
          <p:cNvSpPr txBox="1"/>
          <p:nvPr/>
        </p:nvSpPr>
        <p:spPr>
          <a:xfrm>
            <a:off x="1150440" y="3690984"/>
            <a:ext cx="156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Woodland, NC</a:t>
            </a:r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CD3D9637-AB02-D716-3364-645314DB2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69761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76A993E-C0C5-4D3B-A472-3DE9272BD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992"/>
            <a:ext cx="12192000" cy="1200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Chateau EZ 24(c) Indemnified Labels For Raised Bed Mulch Row Middle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9E3C7C9B-D97F-D6F6-CD05-A11E05DEE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06042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2F2A22C-A9D1-D666-D26F-53A98A0BC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75" y="1217699"/>
            <a:ext cx="11768328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Fruiting Veg: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eggplant, groundcherry, okra, pepino, bell pepper, chili pepper, cooking pepper, pimento, sweet pepper, tomatillo, tomato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Cucurbits: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chayote, Chinese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waxgourd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citron melon, cucumber, gherkin, gourd, edible (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hyotan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cucuzza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hechima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Chinese okra),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momordica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(balsam apple/pear,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bittermelon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Chinese cucumber, cantaloupe, pumpkin, summer squash, winter squash (butternut, calabaza,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hubbard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acorn, spaghetti), watermelon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Brassica: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Broccoli, brussels sprouts, cabbage, Chinese cabbage, napa cabbage, cauliflower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9C23D5-6440-FFC5-A131-7E6369178691}"/>
              </a:ext>
            </a:extLst>
          </p:cNvPr>
          <p:cNvSpPr txBox="1"/>
          <p:nvPr/>
        </p:nvSpPr>
        <p:spPr>
          <a:xfrm>
            <a:off x="9738360" y="6179489"/>
            <a:ext cx="176174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42 crops</a:t>
            </a:r>
          </a:p>
        </p:txBody>
      </p:sp>
    </p:spTree>
    <p:extLst>
      <p:ext uri="{BB962C8B-B14F-4D97-AF65-F5344CB8AC3E}">
        <p14:creationId xmlns:p14="http://schemas.microsoft.com/office/powerpoint/2010/main" val="2265735493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2A238C-2520-40F5-C805-85EA0E86DC0D}"/>
              </a:ext>
            </a:extLst>
          </p:cNvPr>
          <p:cNvSpPr txBox="1"/>
          <p:nvPr/>
        </p:nvSpPr>
        <p:spPr>
          <a:xfrm>
            <a:off x="412322" y="1907718"/>
            <a:ext cx="115452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paraquat training module is now live on Syngenta’s website.  It is available at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Paraquat Training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  Links from Gramoxone 2.0 and 3.0 pages have been updated along with the EPA paraquat page.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charge for the training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English and Spanish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time registration form requiring name, email address, state, 	and pesticide application license number.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Automatic renewal email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73FDE-B67B-8BE1-A8DC-DBA0AF195C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010"/>
            <a:ext cx="12192000" cy="1782669"/>
          </a:xfrm>
          <a:prstGeom prst="rect">
            <a:avLst/>
          </a:prstGeom>
        </p:spPr>
      </p:pic>
      <p:sp>
        <p:nvSpPr>
          <p:cNvPr id="2" name="Line 2">
            <a:extLst>
              <a:ext uri="{FF2B5EF4-FFF2-40B4-BE49-F238E27FC236}">
                <a16:creationId xmlns:a16="http://schemas.microsoft.com/office/drawing/2014/main" id="{9B1ABEED-9C0B-F007-97E5-4CE03122D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806178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6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6484B7-372A-77DF-9908-816F3EC29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047"/>
            <a:ext cx="11275457" cy="6199129"/>
          </a:xfrm>
          <a:prstGeom prst="rect">
            <a:avLst/>
          </a:prstGeom>
        </p:spPr>
      </p:pic>
      <p:pic>
        <p:nvPicPr>
          <p:cNvPr id="3" name="Picture 2" descr="http://www.sofreshandsogreen.com/wp-content/uploads/2010/12/EPA-logo-510x555.jpg">
            <a:extLst>
              <a:ext uri="{FF2B5EF4-FFF2-40B4-BE49-F238E27FC236}">
                <a16:creationId xmlns:a16="http://schemas.microsoft.com/office/drawing/2014/main" id="{F408C323-6468-DB01-EEFA-DCDA4593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5220" y="68598"/>
            <a:ext cx="1499441" cy="161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C9E260-2EF4-2AD7-985E-A1877EB80E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30" y="571500"/>
            <a:ext cx="4946487" cy="4580792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9F398654-88A3-B35B-E03A-15BC53CE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6"/>
            <a:ext cx="12192000" cy="64633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500" b="1" i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</a:t>
            </a:r>
            <a:r>
              <a:rPr lang="en-US" altLang="en-US" sz="3500" b="1" i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Dacthal</a:t>
            </a:r>
            <a:r>
              <a:rPr lang="en-US" altLang="en-US" sz="3500" b="1" i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Alternatives in Seeded Onion</a:t>
            </a:r>
            <a:endParaRPr kumimoji="0" lang="en-US" altLang="en-US" sz="3500" b="1" i="1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771AD-2DD8-F275-D776-340457677C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5046" y="1520047"/>
            <a:ext cx="5961185" cy="4844177"/>
          </a:xfrm>
          <a:prstGeom prst="rect">
            <a:avLst/>
          </a:prstGeom>
        </p:spPr>
      </p:pic>
      <p:sp>
        <p:nvSpPr>
          <p:cNvPr id="9" name="Line 2">
            <a:extLst>
              <a:ext uri="{FF2B5EF4-FFF2-40B4-BE49-F238E27FC236}">
                <a16:creationId xmlns:a16="http://schemas.microsoft.com/office/drawing/2014/main" id="{34A88B09-DFB0-17CC-0E56-21DB76E532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82907"/>
            <a:ext cx="12192000" cy="9349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6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79C1AD34-1D6E-1482-C49E-9DBA051E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6"/>
            <a:ext cx="12192000" cy="64633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500" b="1" i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2024/2025 Onion Plots and Vidalia Onion Research Farm</a:t>
            </a:r>
            <a:endParaRPr kumimoji="0" lang="en-US" altLang="en-US" sz="3500" b="1" i="1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80910277-FAC9-4A61-24B6-894D395A1D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82907"/>
            <a:ext cx="12192000" cy="9349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83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B328C08-CB6A-4F39-8452-2F3E03D4B140}"/>
              </a:ext>
            </a:extLst>
          </p:cNvPr>
          <p:cNvSpPr txBox="1"/>
          <p:nvPr/>
        </p:nvSpPr>
        <p:spPr>
          <a:xfrm>
            <a:off x="0" y="35168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0" dirty="0">
                <a:solidFill>
                  <a:srgbClr val="FFFF00"/>
                </a:solidFill>
                <a:latin typeface="Arial"/>
                <a:cs typeface="Calibri Light" panose="020F0302020204030204" pitchFamily="34" charset="0"/>
              </a:rPr>
              <a:t>Efforts in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Seeded Onions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C26DC-9674-488A-928D-3C50A910640C}"/>
              </a:ext>
            </a:extLst>
          </p:cNvPr>
          <p:cNvSpPr txBox="1"/>
          <p:nvPr/>
        </p:nvSpPr>
        <p:spPr>
          <a:xfrm>
            <a:off x="3509098" y="1350557"/>
            <a:ext cx="90474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We continue our search…any ideas?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LaserWeeder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F6797689-6C6F-2382-3B19-5D434D11E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7693"/>
            <a:ext cx="3216866" cy="2412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preview">
            <a:extLst>
              <a:ext uri="{FF2B5EF4-FFF2-40B4-BE49-F238E27FC236}">
                <a16:creationId xmlns:a16="http://schemas.microsoft.com/office/drawing/2014/main" id="{54633C0B-A1FF-B7AC-C8CA-338D89552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94861"/>
            <a:ext cx="3216866" cy="241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Image preview">
            <a:extLst>
              <a:ext uri="{FF2B5EF4-FFF2-40B4-BE49-F238E27FC236}">
                <a16:creationId xmlns:a16="http://schemas.microsoft.com/office/drawing/2014/main" id="{9594F131-ABA9-2FA4-74E5-3146BBF50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078" y="2942641"/>
            <a:ext cx="4775008" cy="35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ine 2">
            <a:extLst>
              <a:ext uri="{FF2B5EF4-FFF2-40B4-BE49-F238E27FC236}">
                <a16:creationId xmlns:a16="http://schemas.microsoft.com/office/drawing/2014/main" id="{31F97854-37E0-BDEF-A2C0-CD982D53A8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726867"/>
            <a:ext cx="12192000" cy="9349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6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Image preview">
            <a:extLst>
              <a:ext uri="{FF2B5EF4-FFF2-40B4-BE49-F238E27FC236}">
                <a16:creationId xmlns:a16="http://schemas.microsoft.com/office/drawing/2014/main" id="{4234043A-98EC-421F-A536-68445795D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D50E83-7A26-4E0E-B8DB-121D805FEA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4419600"/>
            <a:ext cx="3251200" cy="24384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6BB62E4-4694-4BF5-8C8B-E3593A8D1784}"/>
              </a:ext>
            </a:extLst>
          </p:cNvPr>
          <p:cNvSpPr txBox="1">
            <a:spLocks/>
          </p:cNvSpPr>
          <p:nvPr/>
        </p:nvSpPr>
        <p:spPr>
          <a:xfrm>
            <a:off x="9072648" y="4351174"/>
            <a:ext cx="5368399" cy="5688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all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WeedOut pollen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2DE017-BBD8-4319-A4C3-A8743B1EBB73}"/>
              </a:ext>
            </a:extLst>
          </p:cNvPr>
          <p:cNvSpPr txBox="1"/>
          <p:nvPr/>
        </p:nvSpPr>
        <p:spPr>
          <a:xfrm>
            <a:off x="410712" y="2876281"/>
            <a:ext cx="200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Lynn Sosnoskie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FE54116-F948-48F1-A392-67C424A3E03C}"/>
              </a:ext>
            </a:extLst>
          </p:cNvPr>
          <p:cNvSpPr txBox="1">
            <a:spLocks/>
          </p:cNvSpPr>
          <p:nvPr/>
        </p:nvSpPr>
        <p:spPr>
          <a:xfrm>
            <a:off x="-287802" y="3643166"/>
            <a:ext cx="3568186" cy="568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SEE AND SPRAY TECHNOLOGY</a:t>
            </a:r>
          </a:p>
        </p:txBody>
      </p:sp>
      <p:pic>
        <p:nvPicPr>
          <p:cNvPr id="9218" name="Picture 2" descr="IMG_6092.jpg">
            <a:extLst>
              <a:ext uri="{FF2B5EF4-FFF2-40B4-BE49-F238E27FC236}">
                <a16:creationId xmlns:a16="http://schemas.microsoft.com/office/drawing/2014/main" id="{91C9F002-1873-457F-8248-B3447EFBD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559" y="215334"/>
            <a:ext cx="5080460" cy="38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5A51F9-9E14-4C32-ACC4-DEFAA627CA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89236"/>
            <a:ext cx="2992582" cy="2781478"/>
          </a:xfrm>
          <a:prstGeom prst="rect">
            <a:avLst/>
          </a:prstGeom>
        </p:spPr>
      </p:pic>
      <p:pic>
        <p:nvPicPr>
          <p:cNvPr id="19" name="Picture 2" descr="Nov21 014">
            <a:extLst>
              <a:ext uri="{FF2B5EF4-FFF2-40B4-BE49-F238E27FC236}">
                <a16:creationId xmlns:a16="http://schemas.microsoft.com/office/drawing/2014/main" id="{378B0842-6664-4C37-BDF9-C8A259993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11" y="-1"/>
            <a:ext cx="4101050" cy="307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C7A04B-232E-4C86-87CB-78C26F0368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714" y="4287807"/>
            <a:ext cx="3443876" cy="25829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14DBB9-53DC-4D16-BEF7-804DEB5CC249}"/>
              </a:ext>
            </a:extLst>
          </p:cNvPr>
          <p:cNvSpPr txBox="1"/>
          <p:nvPr/>
        </p:nvSpPr>
        <p:spPr>
          <a:xfrm>
            <a:off x="64395" y="4452414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</a:rPr>
              <a:t>Deep Tillage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376B9A8-B03A-46BD-96BE-05BFDA7CCA09}"/>
              </a:ext>
            </a:extLst>
          </p:cNvPr>
          <p:cNvSpPr txBox="1">
            <a:spLocks/>
          </p:cNvSpPr>
          <p:nvPr/>
        </p:nvSpPr>
        <p:spPr>
          <a:xfrm>
            <a:off x="4078739" y="454286"/>
            <a:ext cx="1777044" cy="568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DEEP TILLAGE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DD7FCF5-DCA7-44C5-8DEA-D65CC53384EA}"/>
              </a:ext>
            </a:extLst>
          </p:cNvPr>
          <p:cNvSpPr txBox="1">
            <a:spLocks/>
          </p:cNvSpPr>
          <p:nvPr/>
        </p:nvSpPr>
        <p:spPr>
          <a:xfrm>
            <a:off x="7161784" y="4704046"/>
            <a:ext cx="2316659" cy="568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Cover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rgbClr val="A530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Crops</a:t>
            </a:r>
            <a:endParaRPr kumimoji="0" lang="en-US" sz="2900" b="0" i="0" u="none" strike="noStrike" kern="1200" cap="all" spc="0" normalizeH="0" baseline="0" noProof="0" dirty="0">
              <a:ln>
                <a:noFill/>
              </a:ln>
              <a:solidFill>
                <a:srgbClr val="A5300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D38BC17-F82B-444C-BF93-3F8594C1386D}"/>
              </a:ext>
            </a:extLst>
          </p:cNvPr>
          <p:cNvSpPr txBox="1">
            <a:spLocks/>
          </p:cNvSpPr>
          <p:nvPr/>
        </p:nvSpPr>
        <p:spPr>
          <a:xfrm>
            <a:off x="10720019" y="1253446"/>
            <a:ext cx="1999007" cy="568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Laser </a:t>
            </a:r>
            <a:r>
              <a:rPr kumimoji="0" lang="en-US" sz="2900" b="0" i="0" u="none" strike="noStrike" kern="1200" cap="all" spc="0" normalizeH="0" baseline="0" noProof="0" dirty="0" err="1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Weeder</a:t>
            </a:r>
            <a:endParaRPr kumimoji="0" lang="en-US" sz="2900" b="0" i="0" u="none" strike="noStrike" kern="1200" cap="all" spc="0" normalizeH="0" baseline="0" noProof="0" dirty="0">
              <a:ln>
                <a:noFill/>
              </a:ln>
              <a:solidFill>
                <a:srgbClr val="A5300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7077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B328C08-CB6A-4F39-8452-2F3E03D4B140}"/>
              </a:ext>
            </a:extLst>
          </p:cNvPr>
          <p:cNvSpPr txBox="1"/>
          <p:nvPr/>
        </p:nvSpPr>
        <p:spPr>
          <a:xfrm>
            <a:off x="0" y="26376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Seeded Onion Treatments – Planted Oct 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C26DC-9674-488A-928D-3C50A910640C}"/>
              </a:ext>
            </a:extLst>
          </p:cNvPr>
          <p:cNvSpPr txBox="1"/>
          <p:nvPr/>
        </p:nvSpPr>
        <p:spPr>
          <a:xfrm>
            <a:off x="209716" y="1114887"/>
            <a:ext cx="82932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1. No weed control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LaserWeeder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Nov 9, Nov 21, Dec 5, Jan 3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3. Herbicide program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4. Herbicide program +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LaserWeeder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3F2E8-4D3E-4ADD-8BCD-F16DBF9D591E}"/>
              </a:ext>
            </a:extLst>
          </p:cNvPr>
          <p:cNvSpPr txBox="1"/>
          <p:nvPr/>
        </p:nvSpPr>
        <p:spPr>
          <a:xfrm>
            <a:off x="8804636" y="983247"/>
            <a:ext cx="3262490" cy="519616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Herbicide Program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Dacthal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pt PRE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Dacthal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pt Flag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Prowl 2 pt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 4 F 0.75 oz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 4 F 0.75 oz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 4 F 8 oz 6 leaf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Prowl 12 oz 6 leaf</a:t>
            </a:r>
          </a:p>
        </p:txBody>
      </p:sp>
      <p:sp>
        <p:nvSpPr>
          <p:cNvPr id="2" name="Line 2">
            <a:extLst>
              <a:ext uri="{FF2B5EF4-FFF2-40B4-BE49-F238E27FC236}">
                <a16:creationId xmlns:a16="http://schemas.microsoft.com/office/drawing/2014/main" id="{895AE143-D056-1DDB-E27B-11F7DDB97F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726867"/>
            <a:ext cx="12192000" cy="9349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9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 Box 2">
            <a:extLst>
              <a:ext uri="{FF2B5EF4-FFF2-40B4-BE49-F238E27FC236}">
                <a16:creationId xmlns:a16="http://schemas.microsoft.com/office/drawing/2014/main" id="{D453C6E1-D7D9-4D95-B64B-E39731D9F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796"/>
            <a:ext cx="12191999" cy="11864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Percent Primrose Control (Seeded Onion)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Harvest – May 3</a:t>
            </a:r>
          </a:p>
        </p:txBody>
      </p:sp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E43FE654-0779-4875-B910-A89E06AC3B84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203200" y="1142708"/>
          <a:ext cx="11536218" cy="431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5898" imgH="4067039" progId="MSGraph.Chart.8">
                  <p:embed followColorScheme="full"/>
                </p:oleObj>
              </mc:Choice>
              <mc:Fallback>
                <p:oleObj name="Chart" r:id="rId2" imgW="6095898" imgH="4067039" progId="MSGraph.Chart.8">
                  <p:embed followColorScheme="full"/>
                  <p:pic>
                    <p:nvPicPr>
                      <p:cNvPr id="19459" name="Object 3">
                        <a:extLst>
                          <a:ext uri="{FF2B5EF4-FFF2-40B4-BE49-F238E27FC236}">
                            <a16:creationId xmlns:a16="http://schemas.microsoft.com/office/drawing/2014/main" id="{E43FE654-0779-4875-B910-A89E06AC3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142708"/>
                        <a:ext cx="11536218" cy="431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>
            <a:extLst>
              <a:ext uri="{FF2B5EF4-FFF2-40B4-BE49-F238E27FC236}">
                <a16:creationId xmlns:a16="http://schemas.microsoft.com/office/drawing/2014/main" id="{95839AC3-EE08-4238-97FD-FA4020A99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69" y="4672411"/>
            <a:ext cx="762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 c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4CF49392-E0CC-41C6-ACA5-88F32359D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780" y="5161872"/>
            <a:ext cx="17007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herbicide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D1C1099D-C320-4B7B-8E9C-3F9F758AE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41" y="3274416"/>
            <a:ext cx="572044" cy="3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5CE9B4B5-4AF2-4463-B0E4-11ECEB73D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311" y="4353908"/>
            <a:ext cx="762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 b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65E1A670-A455-43D8-9873-FC769B97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065" y="2083298"/>
            <a:ext cx="858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93 a</a:t>
            </a:r>
          </a:p>
        </p:txBody>
      </p:sp>
      <p:sp>
        <p:nvSpPr>
          <p:cNvPr id="19478" name="Text Box 22">
            <a:extLst>
              <a:ext uri="{FF2B5EF4-FFF2-40B4-BE49-F238E27FC236}">
                <a16:creationId xmlns:a16="http://schemas.microsoft.com/office/drawing/2014/main" id="{C56B864A-C723-4BD0-97DB-FE3F5CD49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001" y="5174347"/>
            <a:ext cx="1953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LaserWeeder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Alone</a:t>
            </a:r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90E6804E-BEA2-486A-B19F-B50085804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49" y="5161872"/>
            <a:ext cx="202743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Full Herbicide program</a:t>
            </a: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1AB25E25-54FF-CE4C-17AC-C367BCDF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773" y="5181924"/>
            <a:ext cx="1953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LaserWeeder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Herbicide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6546C72C-3F54-6659-9B86-53CF1FC15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516" y="2212741"/>
            <a:ext cx="858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164F1-FD04-B5F5-1DFE-BE2D1CA5D060}"/>
              </a:ext>
            </a:extLst>
          </p:cNvPr>
          <p:cNvSpPr txBox="1"/>
          <p:nvPr/>
        </p:nvSpPr>
        <p:spPr>
          <a:xfrm>
            <a:off x="1140643" y="1246275"/>
            <a:ext cx="1046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# primrose/A: none = 71K; herbicide: 22.8K; LW: 816; LW + Herb: 181</a:t>
            </a: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F3A98642-E221-5F7E-48CA-B1F819EC99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245612"/>
            <a:ext cx="12192000" cy="9349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4994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13CF19-926F-7B9C-06B6-422208E8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40D063-5246-6578-EC6C-EDDC6E6325AC}"/>
              </a:ext>
            </a:extLst>
          </p:cNvPr>
          <p:cNvSpPr txBox="1"/>
          <p:nvPr/>
        </p:nvSpPr>
        <p:spPr>
          <a:xfrm>
            <a:off x="0" y="1"/>
            <a:ext cx="12192000" cy="6924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Onions Per Plot – Seeded Laser Weeder Exp.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3DD3D-8F08-F6C8-89A7-60CFECD6D5C6}"/>
              </a:ext>
            </a:extLst>
          </p:cNvPr>
          <p:cNvSpPr txBox="1"/>
          <p:nvPr/>
        </p:nvSpPr>
        <p:spPr>
          <a:xfrm>
            <a:off x="548325" y="1802885"/>
            <a:ext cx="170625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weed 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0575A-52C3-869C-692D-CDCA4757D859}"/>
              </a:ext>
            </a:extLst>
          </p:cNvPr>
          <p:cNvSpPr txBox="1"/>
          <p:nvPr/>
        </p:nvSpPr>
        <p:spPr>
          <a:xfrm>
            <a:off x="329940" y="4670658"/>
            <a:ext cx="170625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Herbicide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0BB6D-9A3F-46C6-CEAB-5014D14C3565}"/>
              </a:ext>
            </a:extLst>
          </p:cNvPr>
          <p:cNvSpPr txBox="1"/>
          <p:nvPr/>
        </p:nvSpPr>
        <p:spPr>
          <a:xfrm>
            <a:off x="9392025" y="1080109"/>
            <a:ext cx="218409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Laser weeder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CEAE9-DB28-4D6D-5638-4376562AAC72}"/>
              </a:ext>
            </a:extLst>
          </p:cNvPr>
          <p:cNvSpPr txBox="1"/>
          <p:nvPr/>
        </p:nvSpPr>
        <p:spPr>
          <a:xfrm>
            <a:off x="9772239" y="4670658"/>
            <a:ext cx="2184091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Laser weeder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Herbicide program</a:t>
            </a:r>
          </a:p>
        </p:txBody>
      </p:sp>
    </p:spTree>
    <p:extLst>
      <p:ext uri="{BB962C8B-B14F-4D97-AF65-F5344CB8AC3E}">
        <p14:creationId xmlns:p14="http://schemas.microsoft.com/office/powerpoint/2010/main" val="427531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24FEBDA-3BB4-4EE6-A3B5-8491C3807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9761" y="934560"/>
            <a:ext cx="3094182" cy="134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B10BC6-BC76-4446-8B48-8290A4B9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45" y="5270684"/>
            <a:ext cx="3131127" cy="1356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4D3CF6-32E4-476C-8FBB-32B13C919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240" y="4457553"/>
            <a:ext cx="2504914" cy="1356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5926A-7210-4F66-AB10-FD80C6C461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9703" y="1772261"/>
            <a:ext cx="2285172" cy="135682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9F4DCAA-AE07-4DD4-B01C-88CFF475B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631" y="746840"/>
            <a:ext cx="1880087" cy="195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9B3B9-1C3D-4D9B-9983-800E167374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059" y="1005489"/>
            <a:ext cx="2974109" cy="1445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4D6B98-229E-406A-A2E8-6FE46681E2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0802" y="2981819"/>
            <a:ext cx="2567652" cy="8943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B25A83-E462-4C34-0495-D65469084610}"/>
              </a:ext>
            </a:extLst>
          </p:cNvPr>
          <p:cNvSpPr txBox="1"/>
          <p:nvPr/>
        </p:nvSpPr>
        <p:spPr>
          <a:xfrm>
            <a:off x="0" y="32953"/>
            <a:ext cx="12192000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>
                <a:solidFill>
                  <a:srgbClr val="FFFF00"/>
                </a:solidFill>
                <a:latin typeface="Arial"/>
                <a:cs typeface="Calibri Light" panose="020F0302020204030204" pitchFamily="34" charset="0"/>
              </a:rPr>
              <a:t>Lots of Impact from New Labels in Recent Years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4DB9BB6F-1BBF-409F-9661-D3303FAA1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3285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5F2961-3237-27F7-B2B6-07A3DADCB4A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90" y="3342672"/>
            <a:ext cx="3000031" cy="128457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9E091D5-5E83-66D7-3DDA-E4FE9F5F0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9792" y="4141833"/>
            <a:ext cx="4182208" cy="26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751535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B328C08-CB6A-4F39-8452-2F3E03D4B140}"/>
              </a:ext>
            </a:extLst>
          </p:cNvPr>
          <p:cNvSpPr txBox="1"/>
          <p:nvPr/>
        </p:nvSpPr>
        <p:spPr>
          <a:xfrm>
            <a:off x="0" y="26376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Transplant Onion Experiment – Planted Nov 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C26DC-9674-488A-928D-3C50A910640C}"/>
              </a:ext>
            </a:extLst>
          </p:cNvPr>
          <p:cNvSpPr txBox="1"/>
          <p:nvPr/>
        </p:nvSpPr>
        <p:spPr>
          <a:xfrm>
            <a:off x="291447" y="1461631"/>
            <a:ext cx="82115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1. No weed control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LaserWeeder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Dec 5, Jan 3, Feb 27, Mar 21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3. Herbicide program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4. Herbicide program +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LaserWeeder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3F2E8-4D3E-4ADD-8BCD-F16DBF9D591E}"/>
              </a:ext>
            </a:extLst>
          </p:cNvPr>
          <p:cNvSpPr txBox="1"/>
          <p:nvPr/>
        </p:nvSpPr>
        <p:spPr>
          <a:xfrm>
            <a:off x="6466788" y="4760857"/>
            <a:ext cx="5609764" cy="196451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Herbicide Program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Prowl 2 pt – 2 days after transplant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 XL 2 pt - 2 days after transplant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731A5F-A08B-6524-A158-6CBF4B8A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649" y="1214771"/>
            <a:ext cx="3585351" cy="26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66BF9D-8888-30C1-C737-2F4EF7521B18}"/>
              </a:ext>
            </a:extLst>
          </p:cNvPr>
          <p:cNvSpPr txBox="1"/>
          <p:nvPr/>
        </p:nvSpPr>
        <p:spPr>
          <a:xfrm>
            <a:off x="10697155" y="3152000"/>
            <a:ext cx="1494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= Chris Tyson</a:t>
            </a:r>
          </a:p>
        </p:txBody>
      </p:sp>
      <p:sp>
        <p:nvSpPr>
          <p:cNvPr id="2" name="Line 2">
            <a:extLst>
              <a:ext uri="{FF2B5EF4-FFF2-40B4-BE49-F238E27FC236}">
                <a16:creationId xmlns:a16="http://schemas.microsoft.com/office/drawing/2014/main" id="{926478D5-18C3-961A-19DE-1EE724D58F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726867"/>
            <a:ext cx="12192000" cy="9349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264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2B58D0B9-B960-A268-26C1-624C6D06D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8470" y="34762"/>
            <a:ext cx="4703529" cy="682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0FC8C-FE89-591D-E8E2-6326D4D250E2}"/>
              </a:ext>
            </a:extLst>
          </p:cNvPr>
          <p:cNvSpPr txBox="1"/>
          <p:nvPr/>
        </p:nvSpPr>
        <p:spPr>
          <a:xfrm>
            <a:off x="4643562" y="1180460"/>
            <a:ext cx="29630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Herbicide removal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Nutsedge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Bennet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(watermelon session)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A8FF8D0-7B0E-C403-2B46-935781BF6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762"/>
            <a:ext cx="4643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2456E8-CF67-44EA-89AC-C253A952B537}"/>
              </a:ext>
            </a:extLst>
          </p:cNvPr>
          <p:cNvSpPr txBox="1"/>
          <p:nvPr/>
        </p:nvSpPr>
        <p:spPr>
          <a:xfrm>
            <a:off x="-1" y="34762"/>
            <a:ext cx="12192000" cy="677108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“Paper” vs. Standard LDPE Mulch on Nutsedge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2A671-EF36-1744-946F-C104F56767A9}"/>
              </a:ext>
            </a:extLst>
          </p:cNvPr>
          <p:cNvSpPr txBox="1"/>
          <p:nvPr/>
        </p:nvSpPr>
        <p:spPr>
          <a:xfrm>
            <a:off x="0" y="6154325"/>
            <a:ext cx="173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“Paper”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C8076-806C-A173-9BEE-8874F9422D4B}"/>
              </a:ext>
            </a:extLst>
          </p:cNvPr>
          <p:cNvSpPr txBox="1"/>
          <p:nvPr/>
        </p:nvSpPr>
        <p:spPr>
          <a:xfrm>
            <a:off x="10884188" y="5994883"/>
            <a:ext cx="112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LDPE</a:t>
            </a:r>
          </a:p>
        </p:txBody>
      </p:sp>
      <p:sp>
        <p:nvSpPr>
          <p:cNvPr id="2" name="Line 2">
            <a:extLst>
              <a:ext uri="{FF2B5EF4-FFF2-40B4-BE49-F238E27FC236}">
                <a16:creationId xmlns:a16="http://schemas.microsoft.com/office/drawing/2014/main" id="{39362C04-BF21-12AB-CD88-579CE1835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03675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65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B18FF-2DA8-4E83-9FDD-895E48F11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1178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296" y="0"/>
            <a:ext cx="2660074" cy="1995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562DC5-EA0C-4A37-A992-F54898C6F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092" y="477054"/>
            <a:ext cx="4091706" cy="3240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AF2DBB-6921-4826-B7AD-0BAB7C74C9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109" y="2681626"/>
            <a:ext cx="3132279" cy="4176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C0E457-FEAB-4AE4-8896-3F06396630E5}"/>
              </a:ext>
            </a:extLst>
          </p:cNvPr>
          <p:cNvSpPr txBox="1"/>
          <p:nvPr/>
        </p:nvSpPr>
        <p:spPr>
          <a:xfrm>
            <a:off x="0" y="0"/>
            <a:ext cx="294640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Common purslane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1800E-7034-4135-8ADB-D1F8019814D6}"/>
              </a:ext>
            </a:extLst>
          </p:cNvPr>
          <p:cNvSpPr txBox="1"/>
          <p:nvPr/>
        </p:nvSpPr>
        <p:spPr>
          <a:xfrm>
            <a:off x="9385296" y="1930637"/>
            <a:ext cx="2817092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Pink purslane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ADE60-C107-437E-9FC7-5920B14A13DD}"/>
              </a:ext>
            </a:extLst>
          </p:cNvPr>
          <p:cNvSpPr txBox="1"/>
          <p:nvPr/>
        </p:nvSpPr>
        <p:spPr>
          <a:xfrm>
            <a:off x="9301592" y="6380945"/>
            <a:ext cx="2743778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Alligator weed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F36E0-F28D-4B60-9995-81A4FF91318E}"/>
              </a:ext>
            </a:extLst>
          </p:cNvPr>
          <p:cNvSpPr txBox="1"/>
          <p:nvPr/>
        </p:nvSpPr>
        <p:spPr>
          <a:xfrm>
            <a:off x="4595092" y="0"/>
            <a:ext cx="4091706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Ragweed parthenium</a:t>
            </a:r>
          </a:p>
        </p:txBody>
      </p:sp>
      <p:sp>
        <p:nvSpPr>
          <p:cNvPr id="11" name="AutoShape 2" descr="IMG_0153.jpg">
            <a:extLst>
              <a:ext uri="{FF2B5EF4-FFF2-40B4-BE49-F238E27FC236}">
                <a16:creationId xmlns:a16="http://schemas.microsoft.com/office/drawing/2014/main" id="{89403C14-4B7B-4E31-8563-85BCEABBE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3FD925-0D83-4894-89BD-4C9CC73FFA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37" y="3882916"/>
            <a:ext cx="2628476" cy="2975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BAD6A-B44B-E903-50BE-7FC56469A0BE}"/>
              </a:ext>
            </a:extLst>
          </p:cNvPr>
          <p:cNvSpPr txBox="1"/>
          <p:nvPr/>
        </p:nvSpPr>
        <p:spPr>
          <a:xfrm>
            <a:off x="5716920" y="6380946"/>
            <a:ext cx="1677909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Nutsedge</a:t>
            </a:r>
          </a:p>
        </p:txBody>
      </p:sp>
    </p:spTree>
    <p:extLst>
      <p:ext uri="{BB962C8B-B14F-4D97-AF65-F5344CB8AC3E}">
        <p14:creationId xmlns:p14="http://schemas.microsoft.com/office/powerpoint/2010/main" val="393769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6AB12-B818-61A5-CFE1-7A6871A6F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2A7EAF-C3BC-1C0A-99FD-FFD403D1EF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23192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4D2D9-E35C-517C-0CCE-030219AEBAF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Residual herbicides are key……if activated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58C6E-9342-3751-8E63-ECB0EBB0936C}"/>
              </a:ext>
            </a:extLst>
          </p:cNvPr>
          <p:cNvSpPr txBox="1"/>
          <p:nvPr/>
        </p:nvSpPr>
        <p:spPr>
          <a:xfrm>
            <a:off x="9231924" y="646331"/>
            <a:ext cx="2960076" cy="60939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Atrazine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Chateau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Devrinol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Dual Mag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Outlook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Sencor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Sonalan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Sencor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Treflan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377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EE9C4-0F9D-2727-A1A4-6C15024A6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1D0444-0551-F72D-A6C8-4231812D02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62" y="784713"/>
            <a:ext cx="5635869" cy="4226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7819B6-1019-7D66-42AA-F4D78BE7B7F4}"/>
              </a:ext>
            </a:extLst>
          </p:cNvPr>
          <p:cNvSpPr txBox="1"/>
          <p:nvPr/>
        </p:nvSpPr>
        <p:spPr>
          <a:xfrm>
            <a:off x="6805245" y="1548992"/>
            <a:ext cx="47654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dirty="0">
                <a:latin typeface="Arial"/>
              </a:rPr>
              <a:t>Atrazine</a:t>
            </a:r>
          </a:p>
          <a:p>
            <a:pPr algn="ctr">
              <a:defRPr/>
            </a:pPr>
            <a:r>
              <a:rPr lang="en-US" sz="3000" b="1" dirty="0" err="1">
                <a:latin typeface="Arial"/>
              </a:rPr>
              <a:t>Lorox</a:t>
            </a:r>
            <a:endParaRPr lang="en-US" sz="3000" b="1" dirty="0">
              <a:latin typeface="Arial"/>
            </a:endParaRPr>
          </a:p>
          <a:p>
            <a:pPr algn="ctr">
              <a:defRPr/>
            </a:pPr>
            <a:r>
              <a:rPr lang="en-US" sz="3000" b="1" dirty="0" err="1">
                <a:latin typeface="Arial"/>
              </a:rPr>
              <a:t>Sencor</a:t>
            </a:r>
            <a:endParaRPr lang="en-US" sz="3000" b="1" dirty="0">
              <a:latin typeface="Arial"/>
            </a:endParaRPr>
          </a:p>
          <a:p>
            <a:pPr algn="ctr">
              <a:defRPr/>
            </a:pPr>
            <a:r>
              <a:rPr lang="en-US" sz="3000" b="1" dirty="0">
                <a:latin typeface="Arial"/>
              </a:rPr>
              <a:t>Roundup fb Gramoxone*</a:t>
            </a:r>
          </a:p>
          <a:p>
            <a:pPr algn="ctr">
              <a:defRPr/>
            </a:pPr>
            <a:r>
              <a:rPr lang="en-US" sz="3000" b="1" dirty="0">
                <a:latin typeface="Arial"/>
              </a:rPr>
              <a:t>Roundup fb Liberty*</a:t>
            </a:r>
            <a:r>
              <a:rPr lang="en-US" sz="1000" b="1" dirty="0">
                <a:latin typeface="Arial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6DAE49-D7C3-BC14-5423-F3D90FC11966}"/>
              </a:ext>
            </a:extLst>
          </p:cNvPr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Residual herbicides are key in crop.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*Between Crops:  Max Roundup allowable followed by Gramoxone or Liberty 5 to 7 d later.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368CE-707B-0DCD-A004-8B04D9B07D51}"/>
              </a:ext>
            </a:extLst>
          </p:cNvPr>
          <p:cNvSpPr txBox="1"/>
          <p:nvPr/>
        </p:nvSpPr>
        <p:spPr>
          <a:xfrm>
            <a:off x="0" y="35168"/>
            <a:ext cx="12192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Potentially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Effective Postemergence Materials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6A5CF06F-6517-BC77-EE48-F2134800F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77299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12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13428-78D9-1F90-0234-0320A44A5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IMG_0153.jpg">
            <a:extLst>
              <a:ext uri="{FF2B5EF4-FFF2-40B4-BE49-F238E27FC236}">
                <a16:creationId xmlns:a16="http://schemas.microsoft.com/office/drawing/2014/main" id="{320AA762-26BE-36A6-4616-A6A111B85A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B7852-0866-3E99-6B66-52E35F1391FB}"/>
              </a:ext>
            </a:extLst>
          </p:cNvPr>
          <p:cNvSpPr txBox="1"/>
          <p:nvPr/>
        </p:nvSpPr>
        <p:spPr>
          <a:xfrm>
            <a:off x="0" y="35168"/>
            <a:ext cx="12192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Ragweed Parthenium – Generating Data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511C7B1A-7860-0F91-DD10-034199B5B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77299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7DFD40-7E1B-CA21-CC29-8CB6FC32418C}"/>
              </a:ext>
            </a:extLst>
          </p:cNvPr>
          <p:cNvSpPr txBox="1"/>
          <p:nvPr/>
        </p:nvSpPr>
        <p:spPr>
          <a:xfrm>
            <a:off x="5582569" y="847635"/>
            <a:ext cx="6186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Arial"/>
              </a:rPr>
              <a:t>Liberty (full rate): very good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Arial"/>
              </a:rPr>
              <a:t>Roundup: very bad </a:t>
            </a:r>
            <a:r>
              <a:rPr lang="en-US" sz="3000" b="1" u="sng" dirty="0">
                <a:latin typeface="Arial"/>
              </a:rPr>
              <a:t>on ours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Arial"/>
              </a:rPr>
              <a:t>Roundup + dicamba: excellent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Arial"/>
              </a:rPr>
              <a:t>Roundup + 2,4-D: fair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Arial"/>
              </a:rPr>
              <a:t>Command PRE: very good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Arial"/>
              </a:rPr>
              <a:t>Valor/Chateau PRE: fair/good</a:t>
            </a:r>
            <a:endParaRPr lang="en-US" sz="1000" b="1" dirty="0">
              <a:latin typeface="Arial"/>
            </a:endParaRPr>
          </a:p>
        </p:txBody>
      </p:sp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5719792A-233A-7A2E-5D49-DEFED15A1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876994"/>
              </p:ext>
            </p:extLst>
          </p:nvPr>
        </p:nvGraphicFramePr>
        <p:xfrm>
          <a:off x="1711572" y="3947574"/>
          <a:ext cx="10433536" cy="1919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5898" imgH="4067039" progId="MSGraph.Chart.8">
                  <p:embed followColorScheme="full"/>
                </p:oleObj>
              </mc:Choice>
              <mc:Fallback>
                <p:oleObj name="Chart" r:id="rId2" imgW="6095898" imgH="4067039" progId="MSGraph.Chart.8">
                  <p:embed followColorScheme="full"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C11DE27B-4E12-6075-F648-971547804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572" y="3947574"/>
                        <a:ext cx="10433536" cy="1919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5F287E7-435F-BB2D-5315-D7C7EA84DC13}"/>
              </a:ext>
            </a:extLst>
          </p:cNvPr>
          <p:cNvSpPr txBox="1"/>
          <p:nvPr/>
        </p:nvSpPr>
        <p:spPr>
          <a:xfrm>
            <a:off x="3628648" y="5682979"/>
            <a:ext cx="109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dirty="0">
                <a:latin typeface="Arial"/>
              </a:rPr>
              <a:t>4”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B59E11-A6EB-55B3-6B85-60DE5B9FDDD8}"/>
              </a:ext>
            </a:extLst>
          </p:cNvPr>
          <p:cNvSpPr txBox="1"/>
          <p:nvPr/>
        </p:nvSpPr>
        <p:spPr>
          <a:xfrm>
            <a:off x="6703950" y="5669727"/>
            <a:ext cx="109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dirty="0">
                <a:latin typeface="Arial"/>
              </a:rPr>
              <a:t>7”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010252-7FA5-6923-A1F6-6DFF280CFD62}"/>
              </a:ext>
            </a:extLst>
          </p:cNvPr>
          <p:cNvSpPr txBox="1"/>
          <p:nvPr/>
        </p:nvSpPr>
        <p:spPr>
          <a:xfrm>
            <a:off x="9779252" y="5626703"/>
            <a:ext cx="109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dirty="0">
                <a:latin typeface="Arial"/>
              </a:rPr>
              <a:t>10”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83ABA0-ABA2-7516-A44D-FDDE2924A415}"/>
              </a:ext>
            </a:extLst>
          </p:cNvPr>
          <p:cNvSpPr txBox="1"/>
          <p:nvPr/>
        </p:nvSpPr>
        <p:spPr>
          <a:xfrm>
            <a:off x="2810604" y="5397683"/>
            <a:ext cx="128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 + 2,4D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847A2B-10EB-CD9D-F376-3083ABD915D3}"/>
              </a:ext>
            </a:extLst>
          </p:cNvPr>
          <p:cNvSpPr txBox="1"/>
          <p:nvPr/>
        </p:nvSpPr>
        <p:spPr>
          <a:xfrm>
            <a:off x="4058381" y="5405680"/>
            <a:ext cx="158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 + dicamba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4205C-B5EE-9025-283B-572EB197E44B}"/>
              </a:ext>
            </a:extLst>
          </p:cNvPr>
          <p:cNvSpPr txBox="1"/>
          <p:nvPr/>
        </p:nvSpPr>
        <p:spPr>
          <a:xfrm>
            <a:off x="5864466" y="5401658"/>
            <a:ext cx="128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 + 2,4D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99F9D-26E2-979E-208A-3EB2A3DE88B6}"/>
              </a:ext>
            </a:extLst>
          </p:cNvPr>
          <p:cNvSpPr txBox="1"/>
          <p:nvPr/>
        </p:nvSpPr>
        <p:spPr>
          <a:xfrm>
            <a:off x="7112243" y="5409655"/>
            <a:ext cx="158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 + dicamba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16688E-6910-9F59-9584-959674B5B1B7}"/>
              </a:ext>
            </a:extLst>
          </p:cNvPr>
          <p:cNvSpPr txBox="1"/>
          <p:nvPr/>
        </p:nvSpPr>
        <p:spPr>
          <a:xfrm>
            <a:off x="8969250" y="5389686"/>
            <a:ext cx="128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 + 2,4D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251AF6-4A6B-D55A-1458-CF5A32D8011F}"/>
              </a:ext>
            </a:extLst>
          </p:cNvPr>
          <p:cNvSpPr txBox="1"/>
          <p:nvPr/>
        </p:nvSpPr>
        <p:spPr>
          <a:xfrm>
            <a:off x="10217027" y="5397683"/>
            <a:ext cx="158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 + dicamba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1384B9-3174-988F-8213-A6C51F6A8EA6}"/>
              </a:ext>
            </a:extLst>
          </p:cNvPr>
          <p:cNvSpPr txBox="1"/>
          <p:nvPr/>
        </p:nvSpPr>
        <p:spPr>
          <a:xfrm>
            <a:off x="4560834" y="6206798"/>
            <a:ext cx="5218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dirty="0">
                <a:latin typeface="Arial"/>
              </a:rPr>
              <a:t>Ragweed Parthenium Size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0821BCC-AE07-1DC3-E386-0A4A96D5D2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77" y="807750"/>
            <a:ext cx="2129937" cy="28399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A4AC72-BDCA-124D-A301-AAE11F3D3B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12" y="798625"/>
            <a:ext cx="2129938" cy="28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60340-56D1-39D4-1299-E7EC49FB7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54621C-39A3-6310-1524-24C0A9481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23" y="3812339"/>
            <a:ext cx="3704628" cy="2933767"/>
          </a:xfrm>
          <a:prstGeom prst="rect">
            <a:avLst/>
          </a:prstGeom>
        </p:spPr>
      </p:pic>
      <p:sp>
        <p:nvSpPr>
          <p:cNvPr id="11" name="AutoShape 2" descr="IMG_0153.jpg">
            <a:extLst>
              <a:ext uri="{FF2B5EF4-FFF2-40B4-BE49-F238E27FC236}">
                <a16:creationId xmlns:a16="http://schemas.microsoft.com/office/drawing/2014/main" id="{ECB9C0E9-D983-F16F-EC31-8F2AE7C3FF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4BE84-28B0-7235-D7A8-F26AD4FA7FE2}"/>
              </a:ext>
            </a:extLst>
          </p:cNvPr>
          <p:cNvSpPr txBox="1"/>
          <p:nvPr/>
        </p:nvSpPr>
        <p:spPr>
          <a:xfrm>
            <a:off x="0" y="35168"/>
            <a:ext cx="12192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Ragweed Parthenium – Data is Still Limited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FECCDFE3-90B1-388A-7C30-778569425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77299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CC00C-D53D-7EDF-5FFE-4E85439B82B2}"/>
              </a:ext>
            </a:extLst>
          </p:cNvPr>
          <p:cNvSpPr txBox="1"/>
          <p:nvPr/>
        </p:nvSpPr>
        <p:spPr>
          <a:xfrm>
            <a:off x="5873261" y="959907"/>
            <a:ext cx="6186854" cy="5786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 (full rate): very good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Roundup: very bad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ours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Roundup + dicamba: excellent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Roundup + 2,4-D: fair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Arial"/>
              </a:rPr>
              <a:t>Command PRE: very good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Arial"/>
              </a:rPr>
              <a:t>Valor/Chateau PRE: fair/good</a:t>
            </a:r>
            <a:endParaRPr lang="en-US" sz="1000" b="1" dirty="0">
              <a:latin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b="1" u="sng" dirty="0">
                <a:solidFill>
                  <a:srgbClr val="FF0000"/>
                </a:solidFill>
                <a:latin typeface="Arial"/>
              </a:rPr>
              <a:t>From Literature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Dual: poor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Arial"/>
              </a:rPr>
              <a:t>Prowl/</a:t>
            </a:r>
            <a:r>
              <a:rPr lang="en-US" sz="3000" b="1" dirty="0" err="1">
                <a:solidFill>
                  <a:prstClr val="black"/>
                </a:solidFill>
                <a:latin typeface="Arial"/>
              </a:rPr>
              <a:t>Treflan</a:t>
            </a:r>
            <a:r>
              <a:rPr lang="en-US" sz="3000" b="1" dirty="0">
                <a:solidFill>
                  <a:prstClr val="black"/>
                </a:solidFill>
                <a:latin typeface="Arial"/>
              </a:rPr>
              <a:t>: poor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Gramoxone: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000" b="1" baseline="0" dirty="0" err="1">
                <a:solidFill>
                  <a:prstClr val="black"/>
                </a:solidFill>
                <a:latin typeface="Arial"/>
              </a:rPr>
              <a:t>Basagran</a:t>
            </a:r>
            <a:r>
              <a:rPr lang="en-US" sz="3000" b="1" baseline="0" dirty="0">
                <a:solidFill>
                  <a:prstClr val="black"/>
                </a:solidFill>
                <a:latin typeface="Arial"/>
              </a:rPr>
              <a:t>:</a:t>
            </a:r>
            <a:r>
              <a:rPr lang="en-US" sz="3000" b="1" dirty="0">
                <a:solidFill>
                  <a:prstClr val="black"/>
                </a:solidFill>
                <a:latin typeface="Arial"/>
              </a:rPr>
              <a:t> poor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Atrazine: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poor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87D5A-0FFA-7F6D-3D7C-3D0D790660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77" y="807750"/>
            <a:ext cx="2129937" cy="2839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31851E-3131-B452-AFD5-C9DDFC1D97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12" y="798625"/>
            <a:ext cx="2129938" cy="28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5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D416114-D9E7-4474-A05A-809953D8E47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734"/>
            <a:ext cx="12192000" cy="757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800" b="1" dirty="0">
                <a:solidFill>
                  <a:srgbClr val="FFFF00"/>
                </a:solidFill>
                <a:latin typeface="Arial"/>
              </a:rPr>
              <a:t>Four Areas To Consider For Huge Payoff!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CF2C2E-8179-4D59-85B9-7898A99A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62" y="4422633"/>
            <a:ext cx="4017817" cy="22468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Hooded Sprayer!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FFE4CD4A-F9BA-4A69-80E0-3DDE3E9863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4211782"/>
            <a:ext cx="12192000" cy="4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65FDBF-092C-4639-8099-7DC5F51F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3" y="783060"/>
            <a:ext cx="5807120" cy="3266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C7CCF6-8403-4AAB-9145-76D109AB3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730" y="809617"/>
            <a:ext cx="5833289" cy="3281225"/>
          </a:xfrm>
          <a:prstGeom prst="rect">
            <a:avLst/>
          </a:prstGeom>
        </p:spPr>
      </p:pic>
      <p:sp>
        <p:nvSpPr>
          <p:cNvPr id="8" name="Line 5">
            <a:extLst>
              <a:ext uri="{FF2B5EF4-FFF2-40B4-BE49-F238E27FC236}">
                <a16:creationId xmlns:a16="http://schemas.microsoft.com/office/drawing/2014/main" id="{DDE29AD0-F273-494D-8D02-C8D242F2A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527" y="759690"/>
            <a:ext cx="18474" cy="609831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44D2E-946C-084D-1D36-99ED7CE549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159" y="4311264"/>
            <a:ext cx="5516860" cy="23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4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91E52-D19C-2DB1-069B-BC56A286B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5">
            <a:extLst>
              <a:ext uri="{FF2B5EF4-FFF2-40B4-BE49-F238E27FC236}">
                <a16:creationId xmlns:a16="http://schemas.microsoft.com/office/drawing/2014/main" id="{0A40DA46-75F9-12F1-5BBA-CAE1519CB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35467"/>
              </p:ext>
            </p:extLst>
          </p:nvPr>
        </p:nvGraphicFramePr>
        <p:xfrm>
          <a:off x="0" y="1242289"/>
          <a:ext cx="11863830" cy="430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29600" imgH="5848282" progId="MSGraph.Chart.8">
                  <p:embed followColorScheme="full"/>
                </p:oleObj>
              </mc:Choice>
              <mc:Fallback>
                <p:oleObj name="Chart" r:id="rId2" imgW="8229600" imgH="5848282" progId="MSGraph.Chart.8">
                  <p:embed followColorScheme="full"/>
                  <p:pic>
                    <p:nvPicPr>
                      <p:cNvPr id="72706" name="Object 5">
                        <a:extLst>
                          <a:ext uri="{FF2B5EF4-FFF2-40B4-BE49-F238E27FC236}">
                            <a16:creationId xmlns:a16="http://schemas.microsoft.com/office/drawing/2014/main" id="{3707C982-BB6C-7038-60EF-5DE24FFA03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42289"/>
                        <a:ext cx="11863830" cy="4305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Text Box 2">
            <a:extLst>
              <a:ext uri="{FF2B5EF4-FFF2-40B4-BE49-F238E27FC236}">
                <a16:creationId xmlns:a16="http://schemas.microsoft.com/office/drawing/2014/main" id="{86648D80-C155-2BED-3939-2D5EDD99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059" y="1482404"/>
            <a:ext cx="3640016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 pigweed per acre at 21 days </a:t>
            </a:r>
          </a:p>
        </p:txBody>
      </p:sp>
      <p:sp>
        <p:nvSpPr>
          <p:cNvPr id="72708" name="Line 5">
            <a:extLst>
              <a:ext uri="{FF2B5EF4-FFF2-40B4-BE49-F238E27FC236}">
                <a16:creationId xmlns:a16="http://schemas.microsoft.com/office/drawing/2014/main" id="{114651F8-E232-35B0-F34D-1C16C445B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08751"/>
            <a:ext cx="12121662" cy="4652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709" name="Text Box 6">
            <a:extLst>
              <a:ext uri="{FF2B5EF4-FFF2-40B4-BE49-F238E27FC236}">
                <a16:creationId xmlns:a16="http://schemas.microsoft.com/office/drawing/2014/main" id="{E318C55F-7851-8520-9A9B-8C587542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5267600"/>
            <a:ext cx="15621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Reflex</a:t>
            </a:r>
          </a:p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 oz</a:t>
            </a:r>
          </a:p>
        </p:txBody>
      </p:sp>
      <p:sp>
        <p:nvSpPr>
          <p:cNvPr id="72711" name="Text Box 6">
            <a:extLst>
              <a:ext uri="{FF2B5EF4-FFF2-40B4-BE49-F238E27FC236}">
                <a16:creationId xmlns:a16="http://schemas.microsoft.com/office/drawing/2014/main" id="{D0988D3B-7D52-CFD5-8AE6-4E4E6C71B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261373"/>
            <a:ext cx="15621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Direx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16 oz</a:t>
            </a:r>
          </a:p>
        </p:txBody>
      </p:sp>
      <p:sp>
        <p:nvSpPr>
          <p:cNvPr id="72712" name="Text Box 6">
            <a:extLst>
              <a:ext uri="{FF2B5EF4-FFF2-40B4-BE49-F238E27FC236}">
                <a16:creationId xmlns:a16="http://schemas.microsoft.com/office/drawing/2014/main" id="{74631AD0-9B60-AF3E-3AEE-81F2B6FA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438" y="5274529"/>
            <a:ext cx="15621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Warrant</a:t>
            </a:r>
          </a:p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48 oz</a:t>
            </a:r>
          </a:p>
        </p:txBody>
      </p:sp>
      <p:sp>
        <p:nvSpPr>
          <p:cNvPr id="72713" name="Text Box 6">
            <a:extLst>
              <a:ext uri="{FF2B5EF4-FFF2-40B4-BE49-F238E27FC236}">
                <a16:creationId xmlns:a16="http://schemas.microsoft.com/office/drawing/2014/main" id="{72AE6208-E44F-3976-72BC-4D0709409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" y="6608188"/>
            <a:ext cx="4572000" cy="2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NT = 1,464,000 per acre; LSD 21 K; C10 2014 </a:t>
            </a:r>
          </a:p>
        </p:txBody>
      </p:sp>
      <p:sp>
        <p:nvSpPr>
          <p:cNvPr id="72714" name="Text Box 6">
            <a:extLst>
              <a:ext uri="{FF2B5EF4-FFF2-40B4-BE49-F238E27FC236}">
                <a16:creationId xmlns:a16="http://schemas.microsoft.com/office/drawing/2014/main" id="{6712AC8E-5218-6EE0-CFBF-62597211B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892" y="5233501"/>
            <a:ext cx="15621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Reflex</a:t>
            </a:r>
          </a:p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Direx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5" name="Text Box 6">
            <a:extLst>
              <a:ext uri="{FF2B5EF4-FFF2-40B4-BE49-F238E27FC236}">
                <a16:creationId xmlns:a16="http://schemas.microsoft.com/office/drawing/2014/main" id="{50D67484-1664-D11E-D228-C5C14FC8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811" y="5258173"/>
            <a:ext cx="15621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Reflex</a:t>
            </a:r>
          </a:p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Warrant</a:t>
            </a:r>
          </a:p>
        </p:txBody>
      </p:sp>
      <p:sp>
        <p:nvSpPr>
          <p:cNvPr id="72716" name="Text Box 6">
            <a:extLst>
              <a:ext uri="{FF2B5EF4-FFF2-40B4-BE49-F238E27FC236}">
                <a16:creationId xmlns:a16="http://schemas.microsoft.com/office/drawing/2014/main" id="{E22F2B9F-2286-FE89-9E4A-65F5CDCE0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911" y="5266351"/>
            <a:ext cx="15621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Direx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Warrant</a:t>
            </a:r>
          </a:p>
        </p:txBody>
      </p:sp>
      <p:sp>
        <p:nvSpPr>
          <p:cNvPr id="72717" name="TextBox 2">
            <a:extLst>
              <a:ext uri="{FF2B5EF4-FFF2-40B4-BE49-F238E27FC236}">
                <a16:creationId xmlns:a16="http://schemas.microsoft.com/office/drawing/2014/main" id="{8AFA3F0F-4AB2-56EC-E95F-C0F3FAFA9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71853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39,650</a:t>
            </a:r>
          </a:p>
        </p:txBody>
      </p:sp>
      <p:sp>
        <p:nvSpPr>
          <p:cNvPr id="72718" name="TextBox 2">
            <a:extLst>
              <a:ext uri="{FF2B5EF4-FFF2-40B4-BE49-F238E27FC236}">
                <a16:creationId xmlns:a16="http://schemas.microsoft.com/office/drawing/2014/main" id="{C767E8EE-C23C-164A-5F36-FA699B65B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7" y="3599953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26,840</a:t>
            </a:r>
          </a:p>
        </p:txBody>
      </p:sp>
      <p:sp>
        <p:nvSpPr>
          <p:cNvPr id="72719" name="TextBox 2">
            <a:extLst>
              <a:ext uri="{FF2B5EF4-FFF2-40B4-BE49-F238E27FC236}">
                <a16:creationId xmlns:a16="http://schemas.microsoft.com/office/drawing/2014/main" id="{82FFE8AE-0FCC-9405-8B8B-A1251EF3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1901564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55,510</a:t>
            </a:r>
          </a:p>
        </p:txBody>
      </p:sp>
      <p:sp>
        <p:nvSpPr>
          <p:cNvPr id="72720" name="TextBox 2">
            <a:extLst>
              <a:ext uri="{FF2B5EF4-FFF2-40B4-BE49-F238E27FC236}">
                <a16:creationId xmlns:a16="http://schemas.microsoft.com/office/drawing/2014/main" id="{8CE7F462-1FA3-BB2F-265C-950DCCAE3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816" y="4446172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4270</a:t>
            </a:r>
          </a:p>
        </p:txBody>
      </p:sp>
      <p:sp>
        <p:nvSpPr>
          <p:cNvPr id="72721" name="TextBox 2">
            <a:extLst>
              <a:ext uri="{FF2B5EF4-FFF2-40B4-BE49-F238E27FC236}">
                <a16:creationId xmlns:a16="http://schemas.microsoft.com/office/drawing/2014/main" id="{B0D5692D-4DCD-D50B-EAE0-BBF3972F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179" y="4563095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2440</a:t>
            </a:r>
          </a:p>
        </p:txBody>
      </p:sp>
      <p:sp>
        <p:nvSpPr>
          <p:cNvPr id="72722" name="TextBox 2">
            <a:extLst>
              <a:ext uri="{FF2B5EF4-FFF2-40B4-BE49-F238E27FC236}">
                <a16:creationId xmlns:a16="http://schemas.microsoft.com/office/drawing/2014/main" id="{FB7AB311-8F73-0AE9-FE5E-6A09394C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3543" y="4445738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4575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F5636-8748-7CA3-C8FA-164CD39837C8}"/>
              </a:ext>
            </a:extLst>
          </p:cNvPr>
          <p:cNvSpPr txBox="1"/>
          <p:nvPr/>
        </p:nvSpPr>
        <p:spPr>
          <a:xfrm>
            <a:off x="0" y="12275"/>
            <a:ext cx="12192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feasible, apply two residuals, both effective on your major pest, together!</a:t>
            </a:r>
          </a:p>
        </p:txBody>
      </p:sp>
    </p:spTree>
    <p:extLst>
      <p:ext uri="{BB962C8B-B14F-4D97-AF65-F5344CB8AC3E}">
        <p14:creationId xmlns:p14="http://schemas.microsoft.com/office/powerpoint/2010/main" val="124362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http://www.sofreshandsogreen.com/wp-content/uploads/2010/12/EPA-logo-510x5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0412" y="851112"/>
            <a:ext cx="1839465" cy="198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5184" y="3799521"/>
            <a:ext cx="2362200" cy="1261884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Industry Partners</a:t>
            </a:r>
          </a:p>
        </p:txBody>
      </p:sp>
      <p:pic>
        <p:nvPicPr>
          <p:cNvPr id="22534" name="Picture 7" descr="D:\Photo's\IR-4\IR4_logo.bm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54" y="5607735"/>
            <a:ext cx="1897877" cy="107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agonline/depts/commissioner/communications/Shared%20Documents/GDA%20Logo%20Package/Division%20logos/Plant-Industry/JPEG/plant-industry-full-color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854" y="2331713"/>
            <a:ext cx="3352800" cy="1012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Science, Cooperation, &amp; Communication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654" y="863758"/>
            <a:ext cx="25146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Farmers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5401" y="5659665"/>
            <a:ext cx="3713034" cy="970072"/>
          </a:xfrm>
          <a:prstGeom prst="rect">
            <a:avLst/>
          </a:prstGeom>
        </p:spPr>
      </p:pic>
      <p:pic>
        <p:nvPicPr>
          <p:cNvPr id="13" name="Picture 2" descr="http://extension.uga.edu/global/images/UGA-Cooperative-Extension.png">
            <a:hlinkClick r:id="rId7"/>
            <a:extLst>
              <a:ext uri="{FF2B5EF4-FFF2-40B4-BE49-F238E27FC236}">
                <a16:creationId xmlns:a16="http://schemas.microsoft.com/office/drawing/2014/main" id="{D9AE5104-48C1-439D-ACDE-04869F266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929" y="1129102"/>
            <a:ext cx="3922910" cy="94073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A8DBBF-97A7-494A-8E4A-9039A9C7C7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356" y="2526606"/>
            <a:ext cx="1959559" cy="2436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9339C2-CC1F-45A5-A0CE-D34E63F5B47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2317" y="3394047"/>
            <a:ext cx="2440029" cy="10283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F1BCB3-8956-4A92-A8FD-679F55E9DC37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8716" y="5562294"/>
            <a:ext cx="3013270" cy="106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9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925" y="1290190"/>
            <a:ext cx="5583916" cy="3936473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ESA implemented in 1973</a:t>
            </a:r>
          </a:p>
          <a:p>
            <a:pPr>
              <a:lnSpc>
                <a:spcPts val="38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Provides framework to conserve &amp; protect endangered &amp; threatened   species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&amp; their habitats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>
              <a:lnSpc>
                <a:spcPts val="3800"/>
              </a:lnSpc>
              <a:buFont typeface="Calibri" panose="020F0502020204030204" pitchFamily="34" charset="0"/>
              <a:buChar char="–"/>
            </a:pP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ts val="3800"/>
              </a:lnSpc>
              <a:buNone/>
            </a:pPr>
            <a:endParaRPr lang="en-US" sz="3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8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800"/>
              </a:lnSpc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6577"/>
            <a:ext cx="12192000" cy="798229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Endangered Species Act (ESA)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196F02-3740-4BD3-BCF2-9100E4D654A6}"/>
              </a:ext>
            </a:extLst>
          </p:cNvPr>
          <p:cNvSpPr/>
          <p:nvPr/>
        </p:nvSpPr>
        <p:spPr>
          <a:xfrm>
            <a:off x="273590" y="5682047"/>
            <a:ext cx="5002417" cy="92333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of ~1600 species + 900 critical habitats!!!</a:t>
            </a:r>
          </a:p>
        </p:txBody>
      </p:sp>
      <p:pic>
        <p:nvPicPr>
          <p:cNvPr id="21" name="Picture 4" descr="WOL002-00128 - Joel Sartore">
            <a:extLst>
              <a:ext uri="{FF2B5EF4-FFF2-40B4-BE49-F238E27FC236}">
                <a16:creationId xmlns:a16="http://schemas.microsoft.com/office/drawing/2014/main" id="{EAA7E291-B034-451C-BC07-F586ADAD7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335" y="930296"/>
            <a:ext cx="2679067" cy="17854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165D6F-9A61-4AB5-9DA3-D206AB3DD4EA}"/>
              </a:ext>
            </a:extLst>
          </p:cNvPr>
          <p:cNvSpPr txBox="1"/>
          <p:nvPr/>
        </p:nvSpPr>
        <p:spPr>
          <a:xfrm>
            <a:off x="6426004" y="2715790"/>
            <a:ext cx="2275962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Grey Wolf</a:t>
            </a:r>
          </a:p>
        </p:txBody>
      </p:sp>
      <p:pic>
        <p:nvPicPr>
          <p:cNvPr id="23" name="Picture 14" descr="Wood Bison - License, download or print for £12.00 | Photos | Picfair">
            <a:extLst>
              <a:ext uri="{FF2B5EF4-FFF2-40B4-BE49-F238E27FC236}">
                <a16:creationId xmlns:a16="http://schemas.microsoft.com/office/drawing/2014/main" id="{82194206-87EC-4E4E-BB8C-529DA6B5F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65784" y="4499794"/>
            <a:ext cx="2480405" cy="1643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438040-2BCD-4794-940E-77E3E78A1A8D}"/>
              </a:ext>
            </a:extLst>
          </p:cNvPr>
          <p:cNvSpPr txBox="1"/>
          <p:nvPr/>
        </p:nvSpPr>
        <p:spPr>
          <a:xfrm>
            <a:off x="9604748" y="6143712"/>
            <a:ext cx="2189963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Wood Bison</a:t>
            </a:r>
          </a:p>
        </p:txBody>
      </p:sp>
      <p:pic>
        <p:nvPicPr>
          <p:cNvPr id="30" name="Picture 2" descr="Black-footed Ferret (Mustela nigripes) · iNaturalist">
            <a:extLst>
              <a:ext uri="{FF2B5EF4-FFF2-40B4-BE49-F238E27FC236}">
                <a16:creationId xmlns:a16="http://schemas.microsoft.com/office/drawing/2014/main" id="{61102B26-4C6A-46A8-A480-30FCF21E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201" y="3625057"/>
            <a:ext cx="2622995" cy="17494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467D7DA-8064-43AD-B264-BADC56B6160E}"/>
              </a:ext>
            </a:extLst>
          </p:cNvPr>
          <p:cNvSpPr txBox="1"/>
          <p:nvPr/>
        </p:nvSpPr>
        <p:spPr>
          <a:xfrm>
            <a:off x="6530546" y="5386715"/>
            <a:ext cx="2128304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Black-footed Ferret</a:t>
            </a:r>
          </a:p>
        </p:txBody>
      </p:sp>
      <p:sp>
        <p:nvSpPr>
          <p:cNvPr id="2" name="AutoShape 2" descr="Whorled Sunflower (Helianthus verticillatus) | 37 Tanglewyld ...">
            <a:extLst>
              <a:ext uri="{FF2B5EF4-FFF2-40B4-BE49-F238E27FC236}">
                <a16:creationId xmlns:a16="http://schemas.microsoft.com/office/drawing/2014/main" id="{65D394D9-958D-4152-94C4-88EB42BCC6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59FFC-4281-4E58-AD4F-A0D656B983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230" y="930296"/>
            <a:ext cx="2931514" cy="28313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68C3C7-7D7C-4BA2-9356-A247A8567A53}"/>
              </a:ext>
            </a:extLst>
          </p:cNvPr>
          <p:cNvSpPr txBox="1"/>
          <p:nvPr/>
        </p:nvSpPr>
        <p:spPr>
          <a:xfrm>
            <a:off x="9561749" y="3743636"/>
            <a:ext cx="2275962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Whorled Sunflower</a:t>
            </a: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22A0CD38-BCA5-8566-73E6-21488010D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09807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42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02D26-C2DD-81C4-9208-E7F38B286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652302-8CB3-3C15-B5CA-7880B97C6C70}"/>
              </a:ext>
            </a:extLst>
          </p:cNvPr>
          <p:cNvSpPr txBox="1">
            <a:spLocks/>
          </p:cNvSpPr>
          <p:nvPr/>
        </p:nvSpPr>
        <p:spPr>
          <a:xfrm>
            <a:off x="0" y="26377"/>
            <a:ext cx="12192000" cy="694794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Minor Changes in Circulars</a:t>
            </a:r>
            <a:endParaRPr kumimoji="0" lang="en-US" sz="37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AutoShape 2" descr="Whorled Sunflower (Helianthus verticillatus) | 37 Tanglewyld ...">
            <a:extLst>
              <a:ext uri="{FF2B5EF4-FFF2-40B4-BE49-F238E27FC236}">
                <a16:creationId xmlns:a16="http://schemas.microsoft.com/office/drawing/2014/main" id="{EE547E47-893E-B7FE-EF8F-60F3E8EDFE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0C159145-6959-72DF-B54A-131559841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4795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ED064D-DD4C-93CA-D319-AE1F6E8FD3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24" y="905606"/>
            <a:ext cx="4341286" cy="5741377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BA84463-AEBC-8E3E-F23E-6813A989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333" y="1061588"/>
            <a:ext cx="4475829" cy="39364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Cole crop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Leafy greens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Summer squash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Sweet potato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Watermelon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–"/>
            </a:pP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ct val="150000"/>
              </a:lnSpc>
              <a:buNone/>
            </a:pPr>
            <a:endParaRPr lang="en-US" sz="3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5D0C944-C2B3-7808-062D-9020B82AA195}"/>
              </a:ext>
            </a:extLst>
          </p:cNvPr>
          <p:cNvSpPr txBox="1">
            <a:spLocks/>
          </p:cNvSpPr>
          <p:nvPr/>
        </p:nvSpPr>
        <p:spPr>
          <a:xfrm>
            <a:off x="5433374" y="5530362"/>
            <a:ext cx="5829300" cy="81768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others crops you would like programs for?</a:t>
            </a:r>
          </a:p>
        </p:txBody>
      </p:sp>
    </p:spTree>
    <p:extLst>
      <p:ext uri="{BB962C8B-B14F-4D97-AF65-F5344CB8AC3E}">
        <p14:creationId xmlns:p14="http://schemas.microsoft.com/office/powerpoint/2010/main" val="397743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BB3AF-A03B-3512-12C4-9F633A092B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22776"/>
            <a:ext cx="6550270" cy="2644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F3259-4A72-5AA2-EE84-C124F7F9DB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8862" y="630936"/>
            <a:ext cx="7233138" cy="2826367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3013A0B1-C6F7-F333-674E-F4BB5447C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64"/>
            <a:ext cx="12192000" cy="550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Rely Being Discontinued – Fortunate to Move to Liberty</a:t>
            </a:r>
            <a:endParaRPr kumimoji="0" lang="en-US" altLang="en-US" sz="35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45D1854-50C9-8E84-9465-849BA00FA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25" y="765395"/>
            <a:ext cx="3094182" cy="134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">
            <a:extLst>
              <a:ext uri="{FF2B5EF4-FFF2-40B4-BE49-F238E27FC236}">
                <a16:creationId xmlns:a16="http://schemas.microsoft.com/office/drawing/2014/main" id="{E8960A1B-0324-4286-0AA5-02BFE801A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82528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8786415-0C75-143A-62DB-DDDEA88A0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881" y="4510189"/>
            <a:ext cx="36051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b="1" kern="0" dirty="0">
                <a:solidFill>
                  <a:prstClr val="black"/>
                </a:solidFill>
              </a:rPr>
              <a:t>Tomato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b="1" kern="0" dirty="0">
                <a:solidFill>
                  <a:prstClr val="black"/>
                </a:solidFill>
              </a:rPr>
              <a:t>Pepper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3202EB-26F3-F8F2-6BBA-F39AFC6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7506" y="3771526"/>
            <a:ext cx="3605100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Cantaloupe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b="1" kern="0" dirty="0">
                <a:solidFill>
                  <a:prstClr val="black"/>
                </a:solidFill>
              </a:rPr>
              <a:t>Cucumber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Squash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b="1" kern="0" dirty="0">
                <a:solidFill>
                  <a:prstClr val="black"/>
                </a:solidFill>
              </a:rPr>
              <a:t>Watermelon</a:t>
            </a:r>
          </a:p>
        </p:txBody>
      </p:sp>
    </p:spTree>
    <p:extLst>
      <p:ext uri="{BB962C8B-B14F-4D97-AF65-F5344CB8AC3E}">
        <p14:creationId xmlns:p14="http://schemas.microsoft.com/office/powerpoint/2010/main" val="1024204546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A1B25-089F-11D8-3F3D-5A36C8AC0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 Box 2">
            <a:extLst>
              <a:ext uri="{FF2B5EF4-FFF2-40B4-BE49-F238E27FC236}">
                <a16:creationId xmlns:a16="http://schemas.microsoft.com/office/drawing/2014/main" id="{3D4DD18B-6754-4B31-2A53-0A1FF30D7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2" y="41021"/>
            <a:ext cx="12117334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Weed Response to Roundup, Liberty, and Mixtures. 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5" name="Text Box 29">
            <a:extLst>
              <a:ext uri="{FF2B5EF4-FFF2-40B4-BE49-F238E27FC236}">
                <a16:creationId xmlns:a16="http://schemas.microsoft.com/office/drawing/2014/main" id="{1C75491F-B4A6-859A-FB66-F37FA2F12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16" y="6489077"/>
            <a:ext cx="115566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Roundup PMAX 3 = full rate; Liberty = full rate.  Goosegrass 6”; purslane 15”, crabgrass 8”. Veg 5-2024. </a:t>
            </a: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Research conducted with Josh Dawson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56C281A-4FCF-0445-E939-66374DA20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931" y="3815581"/>
          <a:ext cx="10559561" cy="234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5898" imgH="4067039" progId="MSGraph.Chart.8">
                  <p:embed followColorScheme="full"/>
                </p:oleObj>
              </mc:Choice>
              <mc:Fallback>
                <p:oleObj name="Chart" r:id="rId2" imgW="6095898" imgH="4067039" progId="MSGraph.Chart.8">
                  <p:embed followColorScheme="full"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875CFA7B-ABE0-C250-FC03-D1F75F8F16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931" y="3815581"/>
                        <a:ext cx="10559561" cy="2343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17FEBC06-366F-0085-B04A-A43D3803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710" y="4241021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a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01D9CD0-331E-62FF-C480-A73CCA913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435" y="3641772"/>
            <a:ext cx="407536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Goosegrass Control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F6FA3355-D0C9-4BFE-F418-DEACE06C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716" y="5649065"/>
            <a:ext cx="19801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Liberty+RU</a:t>
            </a: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6EB94CBF-53F8-55D6-E9F3-29D83524F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642" y="5638071"/>
            <a:ext cx="144869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Liberty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F1E4969-6EBA-8EE1-A366-3E779E18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089" y="5570482"/>
            <a:ext cx="19801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Roundup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FF36973-ECD9-0FB8-286E-8715A55D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617" y="4987130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53 c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997BBA53-0410-9A35-CFB0-9D4B535C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01" y="4587020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78 b</a:t>
            </a:r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C11DE27B-4E12-6075-F648-9715478046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269" y="971445"/>
          <a:ext cx="10489223" cy="234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095898" imgH="4067039" progId="MSGraph.Chart.8">
                  <p:embed followColorScheme="full"/>
                </p:oleObj>
              </mc:Choice>
              <mc:Fallback>
                <p:oleObj name="Chart" r:id="rId4" imgW="6095898" imgH="4067039" progId="MSGraph.Chart.8">
                  <p:embed followColorScheme="full"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C7E98ADC-80A2-A6E6-17EE-1A1C52AC4A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269" y="971445"/>
                        <a:ext cx="10489223" cy="2343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>
            <a:extLst>
              <a:ext uri="{FF2B5EF4-FFF2-40B4-BE49-F238E27FC236}">
                <a16:creationId xmlns:a16="http://schemas.microsoft.com/office/drawing/2014/main" id="{64304C47-FB40-E2C0-259F-8EBA6317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710" y="1316107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a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5D24BD2-4C4F-2823-AE9C-200C28E8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3" y="772228"/>
            <a:ext cx="45064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Large Crabgrass Control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9FDBB563-EAB7-1129-25C9-AC8AC281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848" y="2756014"/>
            <a:ext cx="19801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Liberty+RU</a:t>
            </a: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E5226A52-9D40-117A-B89E-0B7EB4A46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3" y="2780368"/>
            <a:ext cx="144869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Liberty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36005AA8-43C5-4513-0DE1-BA7A43EB0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241" y="2787374"/>
            <a:ext cx="19801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Roundup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FD893F18-DB6E-01DF-87B5-A145075C3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254" y="2191394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53 c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903908C9-58F0-25DB-AFBD-6E947AE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299" y="1599116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86 b</a:t>
            </a:r>
          </a:p>
        </p:txBody>
      </p:sp>
      <p:sp>
        <p:nvSpPr>
          <p:cNvPr id="23" name="Line 2">
            <a:extLst>
              <a:ext uri="{FF2B5EF4-FFF2-40B4-BE49-F238E27FC236}">
                <a16:creationId xmlns:a16="http://schemas.microsoft.com/office/drawing/2014/main" id="{899FB7EC-86DE-7878-2957-D6622A8314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47" y="612857"/>
            <a:ext cx="12117334" cy="23463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91ECDCE2-6D1C-F09A-5371-22140F8C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218" y="2507801"/>
            <a:ext cx="189861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 followed by Liberty</a:t>
            </a: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72DD44C1-1CD4-BE93-6C2A-D17E33528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794" y="1339513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a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B036C922-C89A-74E5-C528-80B311EF7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218" y="5278095"/>
            <a:ext cx="189861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 followed by Liberty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25BA81F9-9329-FB07-2FF6-5682B7B53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260" y="4210953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a</a:t>
            </a:r>
          </a:p>
        </p:txBody>
      </p:sp>
    </p:spTree>
    <p:extLst>
      <p:ext uri="{BB962C8B-B14F-4D97-AF65-F5344CB8AC3E}">
        <p14:creationId xmlns:p14="http://schemas.microsoft.com/office/powerpoint/2010/main" val="34351714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CA892-C089-7BD0-B7BE-F0677AA50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 Box 2">
            <a:extLst>
              <a:ext uri="{FF2B5EF4-FFF2-40B4-BE49-F238E27FC236}">
                <a16:creationId xmlns:a16="http://schemas.microsoft.com/office/drawing/2014/main" id="{54B6DBA8-7EC3-9B4D-1371-B5E2D3C27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6" y="118310"/>
            <a:ext cx="12117334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Weed Response to Roundup, Liberty, and Mixtures. 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5" name="Text Box 29">
            <a:extLst>
              <a:ext uri="{FF2B5EF4-FFF2-40B4-BE49-F238E27FC236}">
                <a16:creationId xmlns:a16="http://schemas.microsoft.com/office/drawing/2014/main" id="{13D1EF5F-05CE-D68F-9DB9-CD30ADF1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16" y="6489077"/>
            <a:ext cx="115566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Roundup PMAX 3 = full rate; Liberty = full rate.  Goosegrass 6”; purslane 15”, crabgrass 8”. Veg 5-2024. Research conducted with Josh Dawson</a:t>
            </a:r>
          </a:p>
        </p:txBody>
      </p:sp>
      <p:sp>
        <p:nvSpPr>
          <p:cNvPr id="23" name="Line 2">
            <a:extLst>
              <a:ext uri="{FF2B5EF4-FFF2-40B4-BE49-F238E27FC236}">
                <a16:creationId xmlns:a16="http://schemas.microsoft.com/office/drawing/2014/main" id="{D39E853A-71AE-F0FC-A1F2-6EED57542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3" y="700359"/>
            <a:ext cx="12117334" cy="23463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AFBCCAA0-015E-9032-AE13-E3F9869B1547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763379" y="1148252"/>
          <a:ext cx="10330961" cy="234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5898" imgH="4067039" progId="MSGraph.Chart.8">
                  <p:embed followColorScheme="full"/>
                </p:oleObj>
              </mc:Choice>
              <mc:Fallback>
                <p:oleObj name="Chart" r:id="rId2" imgW="6095898" imgH="4067039" progId="MSGraph.Chart.8">
                  <p:embed followColorScheme="full"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E3D70FFF-3084-3314-25B3-FC31C601A6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79" y="1148252"/>
                        <a:ext cx="10330961" cy="2343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>
            <a:extLst>
              <a:ext uri="{FF2B5EF4-FFF2-40B4-BE49-F238E27FC236}">
                <a16:creationId xmlns:a16="http://schemas.microsoft.com/office/drawing/2014/main" id="{D2D6E5EA-76C1-2275-C146-6C933C626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986" y="1635518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97 a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015A0E61-335C-B5CE-5DD8-33B75311D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788" y="967391"/>
            <a:ext cx="407536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Pink Purslane Control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F932F38A-0D1F-4F59-725D-C526D1DB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797" y="2923003"/>
            <a:ext cx="19801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Liberty+RU</a:t>
            </a: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A784F959-E8BE-D62D-4E82-B687DB7F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1" y="2923002"/>
            <a:ext cx="144869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Liberty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0E7CDDDA-F69F-3784-3AC6-AD00AF57C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635" y="2923003"/>
            <a:ext cx="19801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Roundup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0FED151C-EC3A-84CF-835C-97F5DA4F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662" y="2184141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68 c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B6DB60A2-79AD-3DBF-AD36-F3B8C4C85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236" y="1940952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78 b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375936A3-392F-7F98-4612-FA5284AB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505" y="1501534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a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D9DCAE36-F424-489C-03C2-13EFF8B1B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928" y="2630615"/>
            <a:ext cx="189861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 followed by Liberty</a:t>
            </a:r>
          </a:p>
        </p:txBody>
      </p:sp>
      <p:graphicFrame>
        <p:nvGraphicFramePr>
          <p:cNvPr id="33" name="Object 3">
            <a:extLst>
              <a:ext uri="{FF2B5EF4-FFF2-40B4-BE49-F238E27FC236}">
                <a16:creationId xmlns:a16="http://schemas.microsoft.com/office/drawing/2014/main" id="{1B2FC93D-2AC5-8D64-C6C9-B6DCCBD297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379" y="4050932"/>
          <a:ext cx="10330961" cy="234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095898" imgH="4067039" progId="MSGraph.Chart.8">
                  <p:embed followColorScheme="full"/>
                </p:oleObj>
              </mc:Choice>
              <mc:Fallback>
                <p:oleObj name="Chart" r:id="rId4" imgW="6095898" imgH="4067039" progId="MSGraph.Chart.8">
                  <p:embed followColorScheme="full"/>
                  <p:pic>
                    <p:nvPicPr>
                      <p:cNvPr id="33" name="Object 3">
                        <a:extLst>
                          <a:ext uri="{FF2B5EF4-FFF2-40B4-BE49-F238E27FC236}">
                            <a16:creationId xmlns:a16="http://schemas.microsoft.com/office/drawing/2014/main" id="{9BECC84F-CF4C-34DA-D93E-15846729A4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79" y="4050932"/>
                        <a:ext cx="10330961" cy="2343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7">
            <a:extLst>
              <a:ext uri="{FF2B5EF4-FFF2-40B4-BE49-F238E27FC236}">
                <a16:creationId xmlns:a16="http://schemas.microsoft.com/office/drawing/2014/main" id="{1C36397C-6D34-E5E7-19D3-242F0781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787" y="3819619"/>
            <a:ext cx="407536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Ragweed Parthenium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9C74F95A-ECFF-DC27-FE37-E538E0AB8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886" y="5878009"/>
            <a:ext cx="19801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Liberty+RU</a:t>
            </a: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77DF77A0-DDDD-B199-DF57-891D39515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090" y="5878008"/>
            <a:ext cx="144869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Liberty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9B267874-6C5B-95B8-7097-5D5E891B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724" y="5878009"/>
            <a:ext cx="19801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Roundup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521307FE-A64E-0D08-B499-0920696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017" y="5585621"/>
            <a:ext cx="189861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 followed by Liberty</a:t>
            </a: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97539FF3-9577-8BC2-1751-C27C7A0F6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075" y="5475466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 c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1EF0F239-2AC5-0CAE-9771-BBBD58E1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04" y="4456144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98 ab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D8FA897F-D7CA-EED9-4FC0-67E417567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236" y="4616016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92 b</a:t>
            </a: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83826ED0-C71E-9916-B2E2-BA5D74A2C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668" y="4389976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a</a:t>
            </a:r>
          </a:p>
        </p:txBody>
      </p:sp>
    </p:spTree>
    <p:extLst>
      <p:ext uri="{BB962C8B-B14F-4D97-AF65-F5344CB8AC3E}">
        <p14:creationId xmlns:p14="http://schemas.microsoft.com/office/powerpoint/2010/main" val="1999802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AB47C-1B87-6100-D9B1-AA707EE60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 Box 2">
            <a:extLst>
              <a:ext uri="{FF2B5EF4-FFF2-40B4-BE49-F238E27FC236}">
                <a16:creationId xmlns:a16="http://schemas.microsoft.com/office/drawing/2014/main" id="{D887A390-BF86-7023-5FB0-0768A9EB8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6" y="127102"/>
            <a:ext cx="12117334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Weed Response to Roundup, Liberty, and Mixtures. 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5" name="Text Box 29">
            <a:extLst>
              <a:ext uri="{FF2B5EF4-FFF2-40B4-BE49-F238E27FC236}">
                <a16:creationId xmlns:a16="http://schemas.microsoft.com/office/drawing/2014/main" id="{B1CAB63E-2419-D62D-3F88-BC3E1C22C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16" y="6489077"/>
            <a:ext cx="115566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Roundup PMAX 3 = full rate; Liberty = full rate.  Radish 5”. </a:t>
            </a:r>
          </a:p>
        </p:txBody>
      </p:sp>
      <p:sp>
        <p:nvSpPr>
          <p:cNvPr id="23" name="Line 2">
            <a:extLst>
              <a:ext uri="{FF2B5EF4-FFF2-40B4-BE49-F238E27FC236}">
                <a16:creationId xmlns:a16="http://schemas.microsoft.com/office/drawing/2014/main" id="{6F7D8536-E06B-E3BA-CA55-C5617377D4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3" y="699833"/>
            <a:ext cx="12117334" cy="23463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05E888E4-0400-95FD-B3EC-2AF557401CFB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800712" y="1842848"/>
          <a:ext cx="10330961" cy="234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5898" imgH="4067039" progId="MSGraph.Chart.8">
                  <p:embed followColorScheme="full"/>
                </p:oleObj>
              </mc:Choice>
              <mc:Fallback>
                <p:oleObj name="Chart" r:id="rId2" imgW="6095898" imgH="4067039" progId="MSGraph.Chart.8">
                  <p:embed followColorScheme="full"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5716A336-D5CB-1F36-EA23-5EE9C16BC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712" y="1842848"/>
                        <a:ext cx="10330961" cy="2343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>
            <a:extLst>
              <a:ext uri="{FF2B5EF4-FFF2-40B4-BE49-F238E27FC236}">
                <a16:creationId xmlns:a16="http://schemas.microsoft.com/office/drawing/2014/main" id="{B0C0F1D5-22AE-2779-8841-74DA78B3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319" y="2330114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98 a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5834682C-9C86-9F0E-A234-DAD93EF08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121" y="1661987"/>
            <a:ext cx="407536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Wild Radish Control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1FE36D2-B747-8279-5E0F-1F06AC5DA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130" y="3617599"/>
            <a:ext cx="19801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Liberty+RU</a:t>
            </a: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225E8429-6650-4D97-B2EF-16263975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34" y="3617598"/>
            <a:ext cx="144869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Liberty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A861E09B-80CB-6278-FE27-17CA85ECC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968" y="3617599"/>
            <a:ext cx="19801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Roundup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CCF6CF08-6BA9-C758-90A7-DBC3CD20A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462" y="3300390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34 c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689CF603-ED43-3ED2-890E-421FBE946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410" y="3054658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54 b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E4B096D4-B700-A4C4-4ED3-FBCADB01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838" y="2196130"/>
            <a:ext cx="867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a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66EA91A1-2F01-23FF-64D7-9A57CCBDA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5261" y="3325211"/>
            <a:ext cx="189861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 followed by Liberty</a:t>
            </a:r>
          </a:p>
        </p:txBody>
      </p:sp>
    </p:spTree>
    <p:extLst>
      <p:ext uri="{BB962C8B-B14F-4D97-AF65-F5344CB8AC3E}">
        <p14:creationId xmlns:p14="http://schemas.microsoft.com/office/powerpoint/2010/main" val="13069335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F50D4-3FF6-DAF0-7C5D-800561CD134F}"/>
              </a:ext>
            </a:extLst>
          </p:cNvPr>
          <p:cNvSpPr txBox="1"/>
          <p:nvPr/>
        </p:nvSpPr>
        <p:spPr>
          <a:xfrm>
            <a:off x="640080" y="957227"/>
            <a:ext cx="11137392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Smaller weed sizes, usually less than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inches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Residual herbicides reducing density and size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 herbicide rates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Coverage essential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Sequential applications is the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best option, especially during burndown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6AD7AAF8-C323-8F89-F414-11C1CE0C84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82907"/>
            <a:ext cx="12192000" cy="9349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4ABC548B-5885-56D5-2150-6EEA8F757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6"/>
            <a:ext cx="12192000" cy="64633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Limiting antagonism from POST tank mixtures</a:t>
            </a:r>
            <a:endParaRPr kumimoji="0" lang="en-US" altLang="en-US" sz="3500" b="1" i="1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3066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Content Slide (Option B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nsion 4-H Template - Widescreen [Read-Only]" id="{0DE6B5F7-006F-49CB-8632-B7F18EFCD19A}" vid="{95CC072C-6A48-4D9C-B759-7D9BE76E181F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ontent Slide (Option B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nsion 4-H Template - Widescreen [Read-Only]" id="{0DE6B5F7-006F-49CB-8632-B7F18EFCD19A}" vid="{95CC072C-6A48-4D9C-B759-7D9BE76E181F}"/>
    </a:ext>
  </a:extLst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yngenta Brand Template - low size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Syngenta Landscape 2007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UGA Extension/4-H Theme">
  <a:themeElements>
    <a:clrScheme name="UGA x 4-H Brand">
      <a:dk1>
        <a:srgbClr val="000000"/>
      </a:dk1>
      <a:lt1>
        <a:srgbClr val="FFFFFF"/>
      </a:lt1>
      <a:dk2>
        <a:srgbClr val="BA0C2F"/>
      </a:dk2>
      <a:lt2>
        <a:srgbClr val="9EA2A2"/>
      </a:lt2>
      <a:accent1>
        <a:srgbClr val="00A3AD"/>
      </a:accent1>
      <a:accent2>
        <a:srgbClr val="B7BF10"/>
      </a:accent2>
      <a:accent3>
        <a:srgbClr val="339966"/>
      </a:accent3>
      <a:accent4>
        <a:srgbClr val="61C250"/>
      </a:accent4>
      <a:accent5>
        <a:srgbClr val="BED600"/>
      </a:accent5>
      <a:accent6>
        <a:srgbClr val="FFCB4F"/>
      </a:accent6>
      <a:hlink>
        <a:srgbClr val="BA0C2F"/>
      </a:hlink>
      <a:folHlink>
        <a:srgbClr val="E3002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ontent Slide (Option B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nsion 4-H Template - Widescreen [Read-Only]" id="{0DE6B5F7-006F-49CB-8632-B7F18EFCD19A}" vid="{95CC072C-6A48-4D9C-B759-7D9BE76E18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88750FD24A5A4E8124C737CA0641E4" ma:contentTypeVersion="17" ma:contentTypeDescription="Create a new document." ma:contentTypeScope="" ma:versionID="ebd736e044b034ceb31946a3dab09e2a">
  <xsd:schema xmlns:xsd="http://www.w3.org/2001/XMLSchema" xmlns:xs="http://www.w3.org/2001/XMLSchema" xmlns:p="http://schemas.microsoft.com/office/2006/metadata/properties" xmlns:ns1="http://schemas.microsoft.com/sharepoint/v3" xmlns:ns3="11075d28-78cb-47c2-9927-292134a23098" xmlns:ns4="c7abd270-d3c8-4478-9740-dbb5943fc225" targetNamespace="http://schemas.microsoft.com/office/2006/metadata/properties" ma:root="true" ma:fieldsID="d9e1dad68b19e3c03c8b82779850d41f" ns1:_="" ns3:_="" ns4:_="">
    <xsd:import namespace="http://schemas.microsoft.com/sharepoint/v3"/>
    <xsd:import namespace="11075d28-78cb-47c2-9927-292134a23098"/>
    <xsd:import namespace="c7abd270-d3c8-4478-9740-dbb5943fc2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75d28-78cb-47c2-9927-292134a23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bd270-d3c8-4478-9740-dbb5943fc22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11075d28-78cb-47c2-9927-292134a23098" xsi:nil="true"/>
  </documentManagement>
</p:properties>
</file>

<file path=customXml/itemProps1.xml><?xml version="1.0" encoding="utf-8"?>
<ds:datastoreItem xmlns:ds="http://schemas.openxmlformats.org/officeDocument/2006/customXml" ds:itemID="{7079D56B-A227-460A-9D24-4D4227EEB3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B422FB-04F5-48B5-B642-3E484F121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1075d28-78cb-47c2-9927-292134a23098"/>
    <ds:schemaRef ds:uri="c7abd270-d3c8-4478-9740-dbb5943fc2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36CA35-916E-405D-9A66-A2537704DB2B}">
  <ds:schemaRefs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11075d28-78cb-47c2-9927-292134a23098"/>
    <ds:schemaRef ds:uri="http://purl.org/dc/terms/"/>
    <ds:schemaRef ds:uri="c7abd270-d3c8-4478-9740-dbb5943fc22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27755</TotalTime>
  <Words>1123</Words>
  <Application>Microsoft Office PowerPoint</Application>
  <PresentationFormat>Widescreen</PresentationFormat>
  <Paragraphs>274</Paragraphs>
  <Slides>29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1" baseType="lpstr">
      <vt:lpstr>Aptos</vt:lpstr>
      <vt:lpstr>Arial</vt:lpstr>
      <vt:lpstr>Calibri</vt:lpstr>
      <vt:lpstr>Calibri Light</vt:lpstr>
      <vt:lpstr>Georgia</vt:lpstr>
      <vt:lpstr>Merriweather Sans</vt:lpstr>
      <vt:lpstr>Oswald</vt:lpstr>
      <vt:lpstr>Oswald Medium</vt:lpstr>
      <vt:lpstr>Trade Gothic LT Std Cn</vt:lpstr>
      <vt:lpstr>Wingdings</vt:lpstr>
      <vt:lpstr>Content Slide (Option B)</vt:lpstr>
      <vt:lpstr>4_Content Slide (Option B)</vt:lpstr>
      <vt:lpstr>4_Default Design</vt:lpstr>
      <vt:lpstr>12_Default Design</vt:lpstr>
      <vt:lpstr>Syngenta Brand Template - low size</vt:lpstr>
      <vt:lpstr>Syngenta Landscape 2007</vt:lpstr>
      <vt:lpstr>UGA Extension/4-H Theme</vt:lpstr>
      <vt:lpstr>8_Default Design</vt:lpstr>
      <vt:lpstr>1_Content Slide (Option B)</vt:lpstr>
      <vt:lpstr>1_Office Theme</vt:lpstr>
      <vt:lpstr>5_Default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Areas To Consider For Huge Payoff!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Vegetable Weed Management Update</dc:title>
  <dc:creator>Jenna Vance</dc:creator>
  <cp:lastModifiedBy>Austin Krueger (FieldX Inc.)</cp:lastModifiedBy>
  <cp:revision>327</cp:revision>
  <cp:lastPrinted>2024-01-11T13:19:09Z</cp:lastPrinted>
  <dcterms:created xsi:type="dcterms:W3CDTF">2023-02-16T12:52:05Z</dcterms:created>
  <dcterms:modified xsi:type="dcterms:W3CDTF">2025-02-14T17:03:00Z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0x010100B288750FD24A5A4E8124C737CA0641E4</vt:lpwstr>
  </property>
</Properties>
</file>